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6" r:id="rId2"/>
    <p:sldId id="296" r:id="rId3"/>
    <p:sldId id="314" r:id="rId4"/>
    <p:sldId id="305" r:id="rId5"/>
    <p:sldId id="312" r:id="rId6"/>
    <p:sldId id="293" r:id="rId7"/>
    <p:sldId id="316" r:id="rId8"/>
    <p:sldId id="313" r:id="rId9"/>
    <p:sldId id="315" r:id="rId10"/>
    <p:sldId id="317" r:id="rId11"/>
    <p:sldId id="321" r:id="rId12"/>
    <p:sldId id="323" r:id="rId13"/>
    <p:sldId id="394" r:id="rId14"/>
    <p:sldId id="326" r:id="rId15"/>
    <p:sldId id="325" r:id="rId16"/>
    <p:sldId id="327" r:id="rId17"/>
    <p:sldId id="324" r:id="rId18"/>
    <p:sldId id="328" r:id="rId19"/>
    <p:sldId id="329" r:id="rId20"/>
    <p:sldId id="330" r:id="rId21"/>
    <p:sldId id="318" r:id="rId22"/>
    <p:sldId id="319" r:id="rId23"/>
    <p:sldId id="320" r:id="rId24"/>
    <p:sldId id="331" r:id="rId25"/>
    <p:sldId id="397" r:id="rId26"/>
    <p:sldId id="415" r:id="rId27"/>
    <p:sldId id="414" r:id="rId28"/>
    <p:sldId id="413" r:id="rId29"/>
    <p:sldId id="269" r:id="rId30"/>
    <p:sldId id="307" r:id="rId31"/>
    <p:sldId id="342" r:id="rId32"/>
    <p:sldId id="343" r:id="rId33"/>
    <p:sldId id="396" r:id="rId34"/>
    <p:sldId id="398" r:id="rId35"/>
    <p:sldId id="400" r:id="rId36"/>
    <p:sldId id="401" r:id="rId37"/>
    <p:sldId id="402" r:id="rId38"/>
    <p:sldId id="403" r:id="rId39"/>
    <p:sldId id="404" r:id="rId40"/>
    <p:sldId id="405" r:id="rId41"/>
    <p:sldId id="406" r:id="rId42"/>
    <p:sldId id="407" r:id="rId43"/>
    <p:sldId id="410" r:id="rId44"/>
    <p:sldId id="411" r:id="rId45"/>
    <p:sldId id="416" r:id="rId46"/>
    <p:sldId id="302" r:id="rId47"/>
    <p:sldId id="297" r:id="rId48"/>
    <p:sldId id="304" r:id="rId49"/>
  </p:sldIdLst>
  <p:sldSz cx="9144000" cy="6858000" type="screen4x3"/>
  <p:notesSz cx="6797675" cy="992822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594" autoAdjust="0"/>
  </p:normalViewPr>
  <p:slideViewPr>
    <p:cSldViewPr>
      <p:cViewPr>
        <p:scale>
          <a:sx n="75" d="100"/>
          <a:sy n="75" d="100"/>
        </p:scale>
        <p:origin x="-1380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3216" y="-77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fld id="{C8C33F30-0C45-4EF9-B7E3-352B23FE2E49}" type="datetimeFigureOut">
              <a:rPr lang="zh-TW" altLang="en-US"/>
              <a:pPr>
                <a:defRPr/>
              </a:pPr>
              <a:t>2014/8/26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fld id="{C3E1026D-4DD0-44E3-A190-793B4B85B85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4077600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fld id="{B96924D6-342F-4532-860C-DB4144AB0991}" type="datetimeFigureOut">
              <a:rPr lang="zh-TW" altLang="en-US"/>
              <a:pPr>
                <a:defRPr/>
              </a:pPr>
              <a:t>2014/8/26</a:t>
            </a:fld>
            <a:endParaRPr lang="zh-TW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TW" noProof="0" smtClean="0"/>
              <a:t>Click to edit Master text styles</a:t>
            </a:r>
          </a:p>
          <a:p>
            <a:pPr lvl="1"/>
            <a:r>
              <a:rPr lang="en-US" altLang="zh-TW" noProof="0" smtClean="0"/>
              <a:t>Second level</a:t>
            </a:r>
          </a:p>
          <a:p>
            <a:pPr lvl="2"/>
            <a:r>
              <a:rPr lang="en-US" altLang="zh-TW" noProof="0" smtClean="0"/>
              <a:t>Third level</a:t>
            </a:r>
          </a:p>
          <a:p>
            <a:pPr lvl="3"/>
            <a:r>
              <a:rPr lang="en-US" altLang="zh-TW" noProof="0" smtClean="0"/>
              <a:t>Fourth level</a:t>
            </a:r>
          </a:p>
          <a:p>
            <a:pPr lvl="4"/>
            <a:r>
              <a:rPr lang="en-US" altLang="zh-TW" noProof="0" smtClean="0"/>
              <a:t>Fifth level</a:t>
            </a:r>
            <a:endParaRPr lang="zh-TW" alt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fld id="{C8B035E9-3EC6-4070-9AF8-3647E6A47B1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8259658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035E9-3EC6-4070-9AF8-3647E6A47B19}" type="slidenum">
              <a:rPr lang="zh-TW" altLang="en-US" smtClean="0"/>
              <a:pPr>
                <a:defRPr/>
              </a:pPr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035E9-3EC6-4070-9AF8-3647E6A47B19}" type="slidenum">
              <a:rPr lang="zh-TW" altLang="en-US" smtClean="0"/>
              <a:pPr>
                <a:defRPr/>
              </a:pPr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035E9-3EC6-4070-9AF8-3647E6A47B19}" type="slidenum">
              <a:rPr lang="zh-TW" altLang="en-US" smtClean="0"/>
              <a:pPr>
                <a:defRPr/>
              </a:pPr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035E9-3EC6-4070-9AF8-3647E6A47B19}" type="slidenum">
              <a:rPr lang="zh-TW" altLang="en-US" smtClean="0"/>
              <a:pPr>
                <a:defRPr/>
              </a:pPr>
              <a:t>12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035E9-3EC6-4070-9AF8-3647E6A47B19}" type="slidenum">
              <a:rPr lang="zh-TW" altLang="en-US" smtClean="0"/>
              <a:pPr>
                <a:defRPr/>
              </a:pPr>
              <a:t>13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035E9-3EC6-4070-9AF8-3647E6A47B19}" type="slidenum">
              <a:rPr lang="zh-TW" altLang="en-US" smtClean="0"/>
              <a:pPr>
                <a:defRPr/>
              </a:pPr>
              <a:t>14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035E9-3EC6-4070-9AF8-3647E6A47B19}" type="slidenum">
              <a:rPr lang="zh-TW" altLang="en-US" smtClean="0"/>
              <a:pPr>
                <a:defRPr/>
              </a:pPr>
              <a:t>15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035E9-3EC6-4070-9AF8-3647E6A47B19}" type="slidenum">
              <a:rPr lang="zh-TW" altLang="en-US" smtClean="0"/>
              <a:pPr>
                <a:defRPr/>
              </a:pPr>
              <a:t>16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035E9-3EC6-4070-9AF8-3647E6A47B19}" type="slidenum">
              <a:rPr lang="zh-TW" altLang="en-US" smtClean="0"/>
              <a:pPr>
                <a:defRPr/>
              </a:pPr>
              <a:t>17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035E9-3EC6-4070-9AF8-3647E6A47B19}" type="slidenum">
              <a:rPr lang="zh-TW" altLang="en-US" smtClean="0"/>
              <a:pPr>
                <a:defRPr/>
              </a:pPr>
              <a:t>18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035E9-3EC6-4070-9AF8-3647E6A47B19}" type="slidenum">
              <a:rPr lang="zh-TW" altLang="en-US" smtClean="0"/>
              <a:pPr>
                <a:defRPr/>
              </a:pPr>
              <a:t>19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035E9-3EC6-4070-9AF8-3647E6A47B19}" type="slidenum">
              <a:rPr lang="zh-TW" altLang="en-US" smtClean="0"/>
              <a:pPr>
                <a:defRPr/>
              </a:pPr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035E9-3EC6-4070-9AF8-3647E6A47B19}" type="slidenum">
              <a:rPr lang="zh-TW" altLang="en-US" smtClean="0"/>
              <a:pPr>
                <a:defRPr/>
              </a:pPr>
              <a:t>20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035E9-3EC6-4070-9AF8-3647E6A47B19}" type="slidenum">
              <a:rPr lang="zh-TW" altLang="en-US" smtClean="0"/>
              <a:pPr>
                <a:defRPr/>
              </a:pPr>
              <a:t>21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035E9-3EC6-4070-9AF8-3647E6A47B19}" type="slidenum">
              <a:rPr lang="zh-TW" altLang="en-US" smtClean="0"/>
              <a:pPr>
                <a:defRPr/>
              </a:pPr>
              <a:t>22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035E9-3EC6-4070-9AF8-3647E6A47B19}" type="slidenum">
              <a:rPr lang="zh-TW" altLang="en-US" smtClean="0"/>
              <a:pPr>
                <a:defRPr/>
              </a:pPr>
              <a:t>23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/>
              <a:t>The dosage of aerobic exercise is a function of the frequency (F), intensity (I) and duration (time, T) of the exercise performed.</a:t>
            </a:r>
            <a:endParaRPr lang="zh-TW" alt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9D400CE-7108-4FD0-9138-8B466005A6B6}" type="slidenum">
              <a:rPr lang="zh-TW" altLang="en-US" smtClean="0">
                <a:ea typeface="新細明體" pitchFamily="18" charset="-120"/>
              </a:rPr>
              <a:pPr>
                <a:defRPr/>
              </a:pPr>
              <a:t>24</a:t>
            </a:fld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035E9-3EC6-4070-9AF8-3647E6A47B19}" type="slidenum">
              <a:rPr lang="zh-TW" altLang="en-US" smtClean="0"/>
              <a:pPr>
                <a:defRPr/>
              </a:pPr>
              <a:t>25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035E9-3EC6-4070-9AF8-3647E6A47B19}" type="slidenum">
              <a:rPr lang="zh-TW" altLang="en-US" smtClean="0"/>
              <a:pPr>
                <a:defRPr/>
              </a:pPr>
              <a:t>26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035E9-3EC6-4070-9AF8-3647E6A47B19}" type="slidenum">
              <a:rPr lang="zh-TW" altLang="en-US" smtClean="0"/>
              <a:pPr>
                <a:defRPr/>
              </a:pPr>
              <a:t>27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035E9-3EC6-4070-9AF8-3647E6A47B19}" type="slidenum">
              <a:rPr lang="zh-TW" altLang="en-US" smtClean="0"/>
              <a:pPr>
                <a:defRPr/>
              </a:pPr>
              <a:t>28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035E9-3EC6-4070-9AF8-3647E6A47B19}" type="slidenum">
              <a:rPr lang="zh-TW" altLang="en-US" smtClean="0"/>
              <a:pPr>
                <a:defRPr/>
              </a:pPr>
              <a:t>29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035E9-3EC6-4070-9AF8-3647E6A47B19}" type="slidenum">
              <a:rPr lang="zh-TW" altLang="en-US" smtClean="0"/>
              <a:pPr>
                <a:defRPr/>
              </a:pPr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035E9-3EC6-4070-9AF8-3647E6A47B19}" type="slidenum">
              <a:rPr lang="zh-TW" altLang="en-US" smtClean="0"/>
              <a:pPr>
                <a:defRPr/>
              </a:pPr>
              <a:t>30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035E9-3EC6-4070-9AF8-3647E6A47B19}" type="slidenum">
              <a:rPr lang="zh-TW" altLang="en-US" smtClean="0"/>
              <a:pPr>
                <a:defRPr/>
              </a:pPr>
              <a:t>31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035E9-3EC6-4070-9AF8-3647E6A47B19}" type="slidenum">
              <a:rPr lang="zh-TW" altLang="en-US" smtClean="0"/>
              <a:pPr>
                <a:defRPr/>
              </a:pPr>
              <a:t>32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035E9-3EC6-4070-9AF8-3647E6A47B19}" type="slidenum">
              <a:rPr lang="zh-TW" altLang="en-US" smtClean="0"/>
              <a:pPr>
                <a:defRPr/>
              </a:pPr>
              <a:t>33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035E9-3EC6-4070-9AF8-3647E6A47B19}" type="slidenum">
              <a:rPr lang="zh-TW" altLang="en-US" smtClean="0"/>
              <a:pPr>
                <a:defRPr/>
              </a:pPr>
              <a:t>34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035E9-3EC6-4070-9AF8-3647E6A47B19}" type="slidenum">
              <a:rPr lang="zh-TW" altLang="en-US" smtClean="0"/>
              <a:pPr>
                <a:defRPr/>
              </a:pPr>
              <a:t>35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035E9-3EC6-4070-9AF8-3647E6A47B19}" type="slidenum">
              <a:rPr lang="zh-TW" altLang="en-US" smtClean="0"/>
              <a:pPr>
                <a:defRPr/>
              </a:pPr>
              <a:t>36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035E9-3EC6-4070-9AF8-3647E6A47B19}" type="slidenum">
              <a:rPr lang="zh-TW" altLang="en-US" smtClean="0"/>
              <a:pPr>
                <a:defRPr/>
              </a:pPr>
              <a:t>37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035E9-3EC6-4070-9AF8-3647E6A47B19}" type="slidenum">
              <a:rPr lang="zh-TW" altLang="en-US" smtClean="0"/>
              <a:pPr>
                <a:defRPr/>
              </a:pPr>
              <a:t>38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035E9-3EC6-4070-9AF8-3647E6A47B19}" type="slidenum">
              <a:rPr lang="zh-TW" altLang="en-US" smtClean="0"/>
              <a:pPr>
                <a:defRPr/>
              </a:pPr>
              <a:t>39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035E9-3EC6-4070-9AF8-3647E6A47B19}" type="slidenum">
              <a:rPr lang="zh-TW" altLang="en-US" smtClean="0"/>
              <a:pPr>
                <a:defRPr/>
              </a:pPr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035E9-3EC6-4070-9AF8-3647E6A47B19}" type="slidenum">
              <a:rPr lang="zh-TW" altLang="en-US" smtClean="0"/>
              <a:pPr>
                <a:defRPr/>
              </a:pPr>
              <a:t>40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035E9-3EC6-4070-9AF8-3647E6A47B19}" type="slidenum">
              <a:rPr lang="zh-TW" altLang="en-US" smtClean="0"/>
              <a:pPr>
                <a:defRPr/>
              </a:pPr>
              <a:t>41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035E9-3EC6-4070-9AF8-3647E6A47B19}" type="slidenum">
              <a:rPr lang="zh-TW" altLang="en-US" smtClean="0"/>
              <a:pPr>
                <a:defRPr/>
              </a:pPr>
              <a:t>42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035E9-3EC6-4070-9AF8-3647E6A47B19}" type="slidenum">
              <a:rPr lang="zh-TW" altLang="en-US" smtClean="0"/>
              <a:pPr>
                <a:defRPr/>
              </a:pPr>
              <a:t>43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035E9-3EC6-4070-9AF8-3647E6A47B19}" type="slidenum">
              <a:rPr lang="zh-TW" altLang="en-US" smtClean="0"/>
              <a:pPr>
                <a:defRPr/>
              </a:pPr>
              <a:t>44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035E9-3EC6-4070-9AF8-3647E6A47B19}" type="slidenum">
              <a:rPr lang="zh-TW" altLang="en-US" smtClean="0"/>
              <a:pPr>
                <a:defRPr/>
              </a:pPr>
              <a:t>45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035E9-3EC6-4070-9AF8-3647E6A47B19}" type="slidenum">
              <a:rPr lang="zh-TW" altLang="en-US" smtClean="0"/>
              <a:pPr>
                <a:defRPr/>
              </a:pPr>
              <a:t>46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035E9-3EC6-4070-9AF8-3647E6A47B19}" type="slidenum">
              <a:rPr lang="zh-TW" altLang="en-US" smtClean="0"/>
              <a:pPr>
                <a:defRPr/>
              </a:pPr>
              <a:t>47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035E9-3EC6-4070-9AF8-3647E6A47B19}" type="slidenum">
              <a:rPr lang="zh-TW" altLang="en-US" smtClean="0"/>
              <a:pPr>
                <a:defRPr/>
              </a:pPr>
              <a:t>48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035E9-3EC6-4070-9AF8-3647E6A47B19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035E9-3EC6-4070-9AF8-3647E6A47B19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035E9-3EC6-4070-9AF8-3647E6A47B19}" type="slidenum">
              <a:rPr lang="zh-TW" altLang="en-US" smtClean="0"/>
              <a:pPr>
                <a:defRPr/>
              </a:pPr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/>
              <a:t>The dosage of aerobic exercise is a function of the frequency (F), intensity (I) and duration (time, T) of the exercise performed.</a:t>
            </a:r>
            <a:endParaRPr lang="zh-TW" alt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D0E4E19-5E27-403A-A491-B4795464E288}" type="slidenum">
              <a:rPr lang="zh-TW" altLang="en-US" smtClean="0">
                <a:ea typeface="新細明體" pitchFamily="18" charset="-120"/>
              </a:rPr>
              <a:pPr>
                <a:defRPr/>
              </a:pPr>
              <a:t>8</a:t>
            </a:fld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035E9-3EC6-4070-9AF8-3647E6A47B19}" type="slidenum">
              <a:rPr lang="zh-TW" altLang="en-US" smtClean="0"/>
              <a:pPr>
                <a:defRPr/>
              </a:pPr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U:\_ NCDP Team\Public\6 Action Areas\PA promotion\EPP\Alliance Building\Exercise Prescription Development Committee\collaborators logos\HKMA 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6340475"/>
            <a:ext cx="298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U:\_ MC Team\Public\Logos\COMMON LOGOS\DH logos\DH_biling_centre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6330950"/>
            <a:ext cx="5762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\\dhhpfs10\usr\_ Users\mohp3\Desktop\untitled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-26988"/>
            <a:ext cx="912812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9"/>
          <p:cNvSpPr/>
          <p:nvPr userDrawn="1"/>
        </p:nvSpPr>
        <p:spPr>
          <a:xfrm>
            <a:off x="0" y="-17463"/>
            <a:ext cx="1763713" cy="119697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pic>
        <p:nvPicPr>
          <p:cNvPr id="8" name="Picture 2" descr="\\dhhpfs10\usr\_ Users\mohp3\Desktop\untitled1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79388"/>
            <a:ext cx="1473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214313" y="6372225"/>
            <a:ext cx="2895600" cy="365125"/>
          </a:xfrm>
          <a:prstGeom prst="rect">
            <a:avLst/>
          </a:prstGeom>
        </p:spPr>
        <p:txBody>
          <a:bodyPr anchor="ctr"/>
          <a:lstStyle>
            <a:lvl1pPr algn="l"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Co-</a:t>
            </a:r>
            <a:r>
              <a:rPr kumimoji="0" lang="en-US" altLang="zh-TW" sz="1200" dirty="0" err="1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organised</a:t>
            </a:r>
            <a:r>
              <a:rPr kumimoji="0" lang="en-US" altLang="zh-TW" sz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 by:</a:t>
            </a:r>
            <a:endParaRPr kumimoji="0" lang="zh-TW" altLang="en-US" sz="1200" dirty="0" smtClean="0">
              <a:solidFill>
                <a:schemeClr val="bg1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6804025" y="6376988"/>
            <a:ext cx="2089150" cy="365125"/>
          </a:xfrm>
          <a:prstGeom prst="rect">
            <a:avLst/>
          </a:prstGeom>
        </p:spPr>
        <p:txBody>
          <a:bodyPr anchor="ctr"/>
          <a:lstStyle>
            <a:lvl1pPr algn="l"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t>Sponsored by: </a:t>
            </a:r>
            <a:endParaRPr kumimoji="0" lang="zh-TW" altLang="en-US" sz="1200" dirty="0" smtClean="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738" y="6381750"/>
            <a:ext cx="98901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3419475" y="6372225"/>
            <a:ext cx="2895600" cy="365125"/>
          </a:xfrm>
          <a:prstGeom prst="rect">
            <a:avLst/>
          </a:prstGeom>
        </p:spPr>
        <p:txBody>
          <a:bodyPr anchor="ctr"/>
          <a:lstStyle>
            <a:lvl1pPr algn="l"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t>Supported by: </a:t>
            </a:r>
            <a:endParaRPr kumimoji="0" lang="zh-TW" altLang="en-US" sz="1200" dirty="0" smtClean="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75" y="6354763"/>
            <a:ext cx="24765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U:\_ NCDP Team\Public\6 Action Areas\PA promotion\EPP\Alliance Building\Exercise Prescription Development Committee\collaborators logos\HKPFA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6381750"/>
            <a:ext cx="381000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 smtClean="0"/>
              <a:t>Click to edit Master subtitle style</a:t>
            </a:r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158869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fld id="{450AC3A8-AF81-4528-BC22-DA77AC1608A3}" type="datetimeFigureOut">
              <a:rPr lang="zh-TW" altLang="en-US"/>
              <a:pPr>
                <a:defRPr/>
              </a:pPr>
              <a:t>2014/8/26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DF308-76F0-4945-AFC2-F7B2EB7361D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574188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fld id="{614EC4AE-B321-4694-906C-AF6C623013D5}" type="datetimeFigureOut">
              <a:rPr lang="zh-TW" altLang="en-US"/>
              <a:pPr>
                <a:defRPr/>
              </a:pPr>
              <a:t>2014/8/26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46CEC-E76D-4B02-9B34-990A69237E0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055779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dhhpfs10\usr\_ Users\mohp3\Desktop\untitle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-26988"/>
            <a:ext cx="912812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/>
          <p:nvPr userDrawn="1"/>
        </p:nvSpPr>
        <p:spPr>
          <a:xfrm>
            <a:off x="0" y="-17463"/>
            <a:ext cx="1763713" cy="119697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pic>
        <p:nvPicPr>
          <p:cNvPr id="6" name="Picture 2" descr="\\dhhpfs10\usr\_ Users\mohp3\Desktop\untitled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79388"/>
            <a:ext cx="1473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U:\_ NCDP Team\Public\6 Action Areas\PA promotion\EPP\Alliance Building\Exercise Prescription Development Committee\collaborators logos\HKMA logo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6340475"/>
            <a:ext cx="298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U:\_ MC Team\Public\Logos\COMMON LOGOS\DH logos\DH_biling_centre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6330950"/>
            <a:ext cx="5762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214313" y="6372225"/>
            <a:ext cx="2895600" cy="365125"/>
          </a:xfrm>
          <a:prstGeom prst="rect">
            <a:avLst/>
          </a:prstGeom>
        </p:spPr>
        <p:txBody>
          <a:bodyPr anchor="ctr"/>
          <a:lstStyle>
            <a:lvl1pPr algn="l"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Co-</a:t>
            </a:r>
            <a:r>
              <a:rPr kumimoji="0" lang="en-US" altLang="zh-TW" sz="1200" dirty="0" err="1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organised</a:t>
            </a:r>
            <a:r>
              <a:rPr kumimoji="0" lang="en-US" altLang="zh-TW" sz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 by:</a:t>
            </a:r>
            <a:endParaRPr kumimoji="0" lang="zh-TW" altLang="en-US" sz="1200" dirty="0" smtClean="0">
              <a:solidFill>
                <a:schemeClr val="bg1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6804025" y="6376988"/>
            <a:ext cx="2089150" cy="365125"/>
          </a:xfrm>
          <a:prstGeom prst="rect">
            <a:avLst/>
          </a:prstGeom>
        </p:spPr>
        <p:txBody>
          <a:bodyPr anchor="ctr"/>
          <a:lstStyle>
            <a:lvl1pPr algn="l"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t>Sponsored by: </a:t>
            </a:r>
            <a:endParaRPr kumimoji="0" lang="zh-TW" altLang="en-US" sz="1200" dirty="0" smtClean="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738" y="6381750"/>
            <a:ext cx="98901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3419475" y="6372225"/>
            <a:ext cx="2895600" cy="365125"/>
          </a:xfrm>
          <a:prstGeom prst="rect">
            <a:avLst/>
          </a:prstGeom>
        </p:spPr>
        <p:txBody>
          <a:bodyPr anchor="ctr"/>
          <a:lstStyle>
            <a:lvl1pPr algn="l"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t>Supported by: </a:t>
            </a:r>
            <a:endParaRPr kumimoji="0" lang="zh-TW" altLang="en-US" sz="1200" dirty="0" smtClean="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75" y="6354763"/>
            <a:ext cx="24765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U:\_ NCDP Team\Public\6 Action Areas\PA promotion\EPP\Alliance Building\Exercise Prescription Development Committee\collaborators logos\HKPFA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6381750"/>
            <a:ext cx="381000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936104"/>
          </a:xfrm>
        </p:spPr>
        <p:txBody>
          <a:bodyPr/>
          <a:lstStyle>
            <a:lvl1pPr algn="l"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altLang="zh-TW" dirty="0" smtClean="0"/>
              <a:t>Click to edit Master title style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44416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altLang="zh-TW" dirty="0" smtClean="0"/>
              <a:t>Click to edit Master text styles</a:t>
            </a:r>
          </a:p>
          <a:p>
            <a:pPr lvl="1"/>
            <a:r>
              <a:rPr lang="en-US" altLang="zh-TW" dirty="0" smtClean="0"/>
              <a:t>Second level</a:t>
            </a:r>
          </a:p>
          <a:p>
            <a:pPr lvl="2"/>
            <a:r>
              <a:rPr lang="en-US" altLang="zh-TW" dirty="0" smtClean="0"/>
              <a:t>Third level</a:t>
            </a:r>
          </a:p>
          <a:p>
            <a:pPr lvl="3"/>
            <a:r>
              <a:rPr lang="en-US" altLang="zh-TW" dirty="0" smtClean="0"/>
              <a:t>Fourth level</a:t>
            </a:r>
          </a:p>
          <a:p>
            <a:pPr lvl="4"/>
            <a:r>
              <a:rPr lang="en-US" altLang="zh-TW" dirty="0" smtClean="0"/>
              <a:t>Fifth level</a:t>
            </a:r>
            <a:endParaRPr lang="zh-TW" alt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F9650-EEDB-4594-8C27-124C6AF1C08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443419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fld id="{628AC283-3EEA-4314-A533-D65AD2B63FE4}" type="datetimeFigureOut">
              <a:rPr lang="zh-TW" altLang="en-US"/>
              <a:pPr>
                <a:defRPr/>
              </a:pPr>
              <a:t>2014/8/26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FD62A-6BDE-4EEE-999E-A40FFB1F9F7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061829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dhhpfs10\usr\_ Users\mohp3\Desktop\untitle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-26988"/>
            <a:ext cx="912812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/>
          <p:nvPr userDrawn="1"/>
        </p:nvSpPr>
        <p:spPr>
          <a:xfrm>
            <a:off x="0" y="-17463"/>
            <a:ext cx="1763713" cy="119697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pic>
        <p:nvPicPr>
          <p:cNvPr id="7" name="Picture 2" descr="\\dhhpfs10\usr\_ Users\mohp3\Desktop\untitled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79388"/>
            <a:ext cx="1473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U:\_ NCDP Team\Public\6 Action Areas\PA promotion\EPP\Alliance Building\Exercise Prescription Development Committee\collaborators logos\HKMA logo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6340475"/>
            <a:ext cx="298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U:\_ MC Team\Public\Logos\COMMON LOGOS\DH logos\DH_biling_centre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6330950"/>
            <a:ext cx="5762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214313" y="6372225"/>
            <a:ext cx="2895600" cy="365125"/>
          </a:xfrm>
          <a:prstGeom prst="rect">
            <a:avLst/>
          </a:prstGeom>
        </p:spPr>
        <p:txBody>
          <a:bodyPr anchor="ctr"/>
          <a:lstStyle>
            <a:lvl1pPr algn="l"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Co-</a:t>
            </a:r>
            <a:r>
              <a:rPr kumimoji="0" lang="en-US" altLang="zh-TW" sz="1200" dirty="0" err="1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organised</a:t>
            </a:r>
            <a:r>
              <a:rPr kumimoji="0" lang="en-US" altLang="zh-TW" sz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 by:</a:t>
            </a:r>
            <a:endParaRPr kumimoji="0" lang="zh-TW" altLang="en-US" sz="1200" dirty="0" smtClean="0">
              <a:solidFill>
                <a:schemeClr val="bg1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6804025" y="6376988"/>
            <a:ext cx="2089150" cy="365125"/>
          </a:xfrm>
          <a:prstGeom prst="rect">
            <a:avLst/>
          </a:prstGeom>
        </p:spPr>
        <p:txBody>
          <a:bodyPr anchor="ctr"/>
          <a:lstStyle>
            <a:lvl1pPr algn="l"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t>Sponsored by: </a:t>
            </a:r>
            <a:endParaRPr kumimoji="0" lang="zh-TW" altLang="en-US" sz="1200" dirty="0" smtClean="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738" y="6381750"/>
            <a:ext cx="98901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3419475" y="6372225"/>
            <a:ext cx="2895600" cy="365125"/>
          </a:xfrm>
          <a:prstGeom prst="rect">
            <a:avLst/>
          </a:prstGeom>
        </p:spPr>
        <p:txBody>
          <a:bodyPr anchor="ctr"/>
          <a:lstStyle>
            <a:lvl1pPr algn="l"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t>Supported by: </a:t>
            </a:r>
            <a:endParaRPr kumimoji="0" lang="zh-TW" altLang="en-US" sz="1200" dirty="0" smtClean="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75" y="6354763"/>
            <a:ext cx="24765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U:\_ NCDP Team\Public\6 Action Areas\PA promotion\EPP\Alliance Building\Exercise Prescription Development Committee\collaborators logos\HKPFA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6381750"/>
            <a:ext cx="381000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936104"/>
          </a:xfr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20888"/>
            <a:ext cx="4038600" cy="37444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dirty="0" smtClean="0"/>
              <a:t>Click to edit Master text styles</a:t>
            </a:r>
          </a:p>
          <a:p>
            <a:pPr lvl="1"/>
            <a:r>
              <a:rPr lang="en-US" altLang="zh-TW" dirty="0" smtClean="0"/>
              <a:t>Second level</a:t>
            </a:r>
          </a:p>
          <a:p>
            <a:pPr lvl="2"/>
            <a:r>
              <a:rPr lang="en-US" altLang="zh-TW" dirty="0" smtClean="0"/>
              <a:t>Third level</a:t>
            </a:r>
          </a:p>
          <a:p>
            <a:pPr lvl="3"/>
            <a:r>
              <a:rPr lang="en-US" altLang="zh-TW" dirty="0" smtClean="0"/>
              <a:t>Fourth level</a:t>
            </a:r>
          </a:p>
          <a:p>
            <a:pPr lvl="4"/>
            <a:r>
              <a:rPr lang="en-US" altLang="zh-TW" dirty="0" smtClean="0"/>
              <a:t>Fifth level</a:t>
            </a:r>
            <a:endParaRPr lang="zh-TW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20888"/>
            <a:ext cx="4038600" cy="37444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74F2B-1140-4F37-978A-658449CC989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543813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fld id="{FC53DC0E-D523-41CA-8331-B0678F2DB1F4}" type="datetimeFigureOut">
              <a:rPr lang="zh-TW" altLang="en-US"/>
              <a:pPr>
                <a:defRPr/>
              </a:pPr>
              <a:t>2014/8/26</a:t>
            </a:fld>
            <a:endParaRPr lang="zh-TW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3EF75-A6A4-45FF-A260-FA59CB1FB8F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224153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fld id="{5E7D7C70-CF1D-4872-AC6D-2DB79F6C4149}" type="datetimeFigureOut">
              <a:rPr lang="zh-TW" altLang="en-US"/>
              <a:pPr>
                <a:defRPr/>
              </a:pPr>
              <a:t>2014/8/26</a:t>
            </a:fld>
            <a:endParaRPr lang="zh-TW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41F65-7F99-4CB0-B189-D0580E0C455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547789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fld id="{67F58D23-C9FD-4C5F-B29B-4E916D18A349}" type="datetimeFigureOut">
              <a:rPr lang="zh-TW" altLang="en-US"/>
              <a:pPr>
                <a:defRPr/>
              </a:pPr>
              <a:t>2014/8/26</a:t>
            </a:fld>
            <a:endParaRPr lang="zh-TW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048B4-6DBE-4F1E-8B19-F5B573CF6D2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536514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fld id="{AF24CED3-90DB-4B59-A6A3-90B86032AF48}" type="datetimeFigureOut">
              <a:rPr lang="zh-TW" altLang="en-US"/>
              <a:pPr>
                <a:defRPr/>
              </a:pPr>
              <a:t>2014/8/26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D0887-849C-4DD1-AE6D-DC58052E6AE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010177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fld id="{7263B25D-A981-41A3-B8C4-02B745258BF9}" type="datetimeFigureOut">
              <a:rPr lang="zh-TW" altLang="en-US"/>
              <a:pPr>
                <a:defRPr/>
              </a:pPr>
              <a:t>2014/8/26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25940-883B-4F18-A26C-524DD205459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68355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  <a:endParaRPr lang="zh-TW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313" y="6356350"/>
            <a:ext cx="828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DDA6D1B-649B-4958-AECB-F42A4E78FAD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altLang="zh-TW" smtClean="0">
                <a:solidFill>
                  <a:schemeClr val="tx2"/>
                </a:solidFill>
                <a:latin typeface="Impact" pitchFamily="34" charset="0"/>
              </a:rPr>
              <a:t>Exercise Prescription </a:t>
            </a:r>
            <a:br>
              <a:rPr lang="en-GB" altLang="zh-TW" smtClean="0">
                <a:solidFill>
                  <a:schemeClr val="tx2"/>
                </a:solidFill>
                <a:latin typeface="Impact" pitchFamily="34" charset="0"/>
              </a:rPr>
            </a:br>
            <a:r>
              <a:rPr lang="en-GB" altLang="zh-TW" smtClean="0">
                <a:solidFill>
                  <a:schemeClr val="tx2"/>
                </a:solidFill>
                <a:latin typeface="Impact" pitchFamily="34" charset="0"/>
              </a:rPr>
              <a:t>Certificate Course</a:t>
            </a:r>
            <a:endParaRPr lang="zh-TW" altLang="en-US" smtClean="0">
              <a:solidFill>
                <a:schemeClr val="tx2"/>
              </a:solidFill>
              <a:latin typeface="Impact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60800"/>
            <a:ext cx="9144000" cy="23510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Session 2:</a:t>
            </a:r>
            <a:b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Principles and Frameworks for Exercise Prescription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dirty="0" smtClean="0"/>
              <a:t>The “</a:t>
            </a:r>
            <a:r>
              <a:rPr lang="en-US" altLang="zh-TW" u="sng" dirty="0" smtClean="0"/>
              <a:t>Intensity</a:t>
            </a:r>
            <a:r>
              <a:rPr lang="en-US" altLang="zh-TW" dirty="0" smtClean="0"/>
              <a:t>” of Prescribed Aerobic Exercise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938"/>
            <a:ext cx="8229600" cy="3744912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altLang="zh-TW" dirty="0" smtClean="0"/>
              <a:t>Refers to how hard a person works to do the activity</a:t>
            </a:r>
          </a:p>
          <a:p>
            <a:pPr lvl="1">
              <a:defRPr/>
            </a:pPr>
            <a:r>
              <a:rPr lang="en-GB" altLang="zh-TW" dirty="0" smtClean="0"/>
              <a:t>Moderate-intensity</a:t>
            </a:r>
            <a:r>
              <a:rPr lang="en-US" altLang="zh-TW" dirty="0" smtClean="0"/>
              <a:t>: can talk, but not sing</a:t>
            </a:r>
          </a:p>
          <a:p>
            <a:pPr lvl="1">
              <a:defRPr/>
            </a:pPr>
            <a:r>
              <a:rPr lang="en-US" altLang="zh-TW" dirty="0" smtClean="0"/>
              <a:t>Vigorous-intensity: cannot say more than a few words without pausing for a breath</a:t>
            </a:r>
          </a:p>
          <a:p>
            <a:pPr>
              <a:defRPr/>
            </a:pPr>
            <a:r>
              <a:rPr lang="en-US" altLang="zh-TW" dirty="0" smtClean="0"/>
              <a:t>Other Methods for Assessing Aerobic Intensity:</a:t>
            </a:r>
          </a:p>
          <a:p>
            <a:pPr lvl="1">
              <a:defRPr/>
            </a:pPr>
            <a:r>
              <a:rPr lang="en-GB" altLang="zh-TW" dirty="0" smtClean="0"/>
              <a:t>Metabolic equivalents (METs)</a:t>
            </a:r>
          </a:p>
          <a:p>
            <a:pPr lvl="1">
              <a:defRPr/>
            </a:pPr>
            <a:r>
              <a:rPr lang="en-GB" altLang="zh-TW" dirty="0" smtClean="0"/>
              <a:t>%</a:t>
            </a:r>
            <a:r>
              <a:rPr lang="en-GB" altLang="zh-TW" dirty="0" err="1" smtClean="0"/>
              <a:t>HR</a:t>
            </a:r>
            <a:r>
              <a:rPr lang="en-GB" altLang="zh-TW" baseline="-25000" dirty="0" err="1" smtClean="0"/>
              <a:t>max</a:t>
            </a:r>
            <a:r>
              <a:rPr lang="en-GB" altLang="zh-TW" dirty="0" smtClean="0"/>
              <a:t> OR %HRR</a:t>
            </a:r>
          </a:p>
          <a:p>
            <a:pPr lvl="1">
              <a:defRPr/>
            </a:pPr>
            <a:r>
              <a:rPr lang="en-GB" altLang="zh-TW" dirty="0" smtClean="0"/>
              <a:t>%VO</a:t>
            </a:r>
            <a:r>
              <a:rPr lang="en-GB" altLang="zh-TW" baseline="-25000" dirty="0" smtClean="0"/>
              <a:t>2max</a:t>
            </a:r>
            <a:r>
              <a:rPr lang="en-GB" altLang="zh-TW" dirty="0" smtClean="0"/>
              <a:t> OR %VO</a:t>
            </a:r>
            <a:r>
              <a:rPr lang="en-GB" altLang="zh-TW" baseline="-25000" dirty="0" smtClean="0"/>
              <a:t>2</a:t>
            </a:r>
            <a:r>
              <a:rPr lang="en-GB" altLang="zh-TW" dirty="0" smtClean="0"/>
              <a:t>R</a:t>
            </a:r>
          </a:p>
          <a:p>
            <a:pPr lvl="1">
              <a:defRPr/>
            </a:pPr>
            <a:r>
              <a:rPr lang="en-US" altLang="zh-TW" dirty="0" smtClean="0"/>
              <a:t>Ratings of perceived exertion (RPE)</a:t>
            </a:r>
            <a:endParaRPr lang="zh-TW" altLang="en-US" dirty="0"/>
          </a:p>
        </p:txBody>
      </p:sp>
      <p:sp>
        <p:nvSpPr>
          <p:cNvPr id="4" name="Oval 3"/>
          <p:cNvSpPr/>
          <p:nvPr/>
        </p:nvSpPr>
        <p:spPr>
          <a:xfrm>
            <a:off x="7677150" y="455613"/>
            <a:ext cx="1368425" cy="57626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" name="TextBox 4"/>
          <p:cNvSpPr txBox="1"/>
          <p:nvPr/>
        </p:nvSpPr>
        <p:spPr>
          <a:xfrm>
            <a:off x="7832725" y="384175"/>
            <a:ext cx="11525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4000" b="1" dirty="0">
                <a:solidFill>
                  <a:schemeClr val="tx2"/>
                </a:solidFill>
                <a:latin typeface="+mn-lt"/>
              </a:rPr>
              <a:t>F</a:t>
            </a:r>
            <a:r>
              <a:rPr lang="en-US" altLang="zh-TW" sz="4000" b="1" dirty="0">
                <a:solidFill>
                  <a:srgbClr val="FF0000"/>
                </a:solidFill>
                <a:latin typeface="+mn-lt"/>
              </a:rPr>
              <a:t>I</a:t>
            </a:r>
            <a:r>
              <a:rPr lang="en-US" altLang="zh-TW" sz="4000" b="1" dirty="0">
                <a:solidFill>
                  <a:schemeClr val="tx2"/>
                </a:solidFill>
                <a:latin typeface="+mn-lt"/>
              </a:rPr>
              <a:t>TT</a:t>
            </a:r>
            <a:endParaRPr lang="zh-TW" altLang="en-US" sz="40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8120063" y="950913"/>
            <a:ext cx="215900" cy="142875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dirty="0" smtClean="0"/>
              <a:t>The “</a:t>
            </a:r>
            <a:r>
              <a:rPr lang="en-US" altLang="zh-TW" u="sng" dirty="0" smtClean="0"/>
              <a:t>Intensity</a:t>
            </a:r>
            <a:r>
              <a:rPr lang="en-US" altLang="zh-TW" dirty="0" smtClean="0"/>
              <a:t>” of Prescribed Aerobic Exercise - METs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938"/>
            <a:ext cx="8229600" cy="3744912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altLang="zh-TW" dirty="0" smtClean="0"/>
              <a:t>METs express aerobic intensity as </a:t>
            </a:r>
            <a:r>
              <a:rPr lang="en-US" altLang="zh-TW" dirty="0" err="1" smtClean="0"/>
              <a:t>mL</a:t>
            </a:r>
            <a:r>
              <a:rPr lang="en-US" altLang="zh-TW" dirty="0" smtClean="0"/>
              <a:t>/kg of body weight/min of oxygen being consumed</a:t>
            </a:r>
          </a:p>
          <a:p>
            <a:pPr>
              <a:defRPr/>
            </a:pPr>
            <a:r>
              <a:rPr lang="en-US" altLang="zh-TW" dirty="0" smtClean="0"/>
              <a:t>1 MET is the rate of energy expenditure while sitting at rest (by convention: oxygen uptake of 3.5 </a:t>
            </a:r>
            <a:r>
              <a:rPr lang="en-US" altLang="zh-TW" dirty="0" err="1" smtClean="0"/>
              <a:t>mL</a:t>
            </a:r>
            <a:r>
              <a:rPr lang="en-US" altLang="zh-TW" dirty="0" smtClean="0"/>
              <a:t>/kg/min)</a:t>
            </a:r>
          </a:p>
          <a:p>
            <a:pPr>
              <a:defRPr/>
            </a:pPr>
            <a:r>
              <a:rPr lang="en-US" altLang="zh-TW" dirty="0" smtClean="0"/>
              <a:t>Intensity Classification by METs:</a:t>
            </a:r>
          </a:p>
          <a:p>
            <a:pPr lvl="1">
              <a:defRPr/>
            </a:pPr>
            <a:r>
              <a:rPr lang="en-US" altLang="zh-TW" dirty="0" smtClean="0"/>
              <a:t>Light		1.1-2.9 METs</a:t>
            </a:r>
          </a:p>
          <a:p>
            <a:pPr lvl="1">
              <a:defRPr/>
            </a:pPr>
            <a:r>
              <a:rPr lang="en-US" altLang="zh-TW" dirty="0" smtClean="0"/>
              <a:t>Moderate 	3-5.9 METs</a:t>
            </a:r>
          </a:p>
          <a:p>
            <a:pPr lvl="1">
              <a:defRPr/>
            </a:pPr>
            <a:r>
              <a:rPr lang="en-US" altLang="zh-TW" dirty="0" smtClean="0"/>
              <a:t>Vigorous 	≥ 6 METs</a:t>
            </a:r>
          </a:p>
          <a:p>
            <a:pPr>
              <a:defRPr/>
            </a:pPr>
            <a:endParaRPr lang="zh-TW" altLang="en-US" dirty="0"/>
          </a:p>
        </p:txBody>
      </p:sp>
      <p:sp>
        <p:nvSpPr>
          <p:cNvPr id="4" name="Oval 3"/>
          <p:cNvSpPr/>
          <p:nvPr/>
        </p:nvSpPr>
        <p:spPr>
          <a:xfrm>
            <a:off x="7677150" y="455613"/>
            <a:ext cx="1368425" cy="57626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" name="TextBox 4"/>
          <p:cNvSpPr txBox="1"/>
          <p:nvPr/>
        </p:nvSpPr>
        <p:spPr>
          <a:xfrm>
            <a:off x="7832725" y="384175"/>
            <a:ext cx="11525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4000" b="1" dirty="0">
                <a:solidFill>
                  <a:schemeClr val="tx2"/>
                </a:solidFill>
                <a:latin typeface="+mn-lt"/>
              </a:rPr>
              <a:t>F</a:t>
            </a:r>
            <a:r>
              <a:rPr lang="en-US" altLang="zh-TW" sz="4000" b="1" dirty="0">
                <a:solidFill>
                  <a:srgbClr val="FF0000"/>
                </a:solidFill>
                <a:latin typeface="+mn-lt"/>
              </a:rPr>
              <a:t>I</a:t>
            </a:r>
            <a:r>
              <a:rPr lang="en-US" altLang="zh-TW" sz="4000" b="1" dirty="0">
                <a:solidFill>
                  <a:schemeClr val="tx2"/>
                </a:solidFill>
                <a:latin typeface="+mn-lt"/>
              </a:rPr>
              <a:t>TT</a:t>
            </a:r>
            <a:endParaRPr lang="zh-TW" altLang="en-US" sz="40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8120063" y="950913"/>
            <a:ext cx="215900" cy="142875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dirty="0" smtClean="0"/>
              <a:t>The “</a:t>
            </a:r>
            <a:r>
              <a:rPr lang="en-US" altLang="zh-TW" u="sng" dirty="0" smtClean="0"/>
              <a:t>Intensity</a:t>
            </a:r>
            <a:r>
              <a:rPr lang="en-US" altLang="zh-TW" dirty="0" smtClean="0"/>
              <a:t>” of Prescribed Aerobic Exercise – by METs</a:t>
            </a:r>
            <a:endParaRPr lang="zh-TW" altLang="en-US" dirty="0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2409825"/>
            <a:ext cx="8280400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7677150" y="455613"/>
            <a:ext cx="1368425" cy="57626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" name="TextBox 5"/>
          <p:cNvSpPr txBox="1"/>
          <p:nvPr/>
        </p:nvSpPr>
        <p:spPr>
          <a:xfrm>
            <a:off x="7832725" y="384175"/>
            <a:ext cx="11525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4000" b="1" dirty="0">
                <a:solidFill>
                  <a:schemeClr val="tx2"/>
                </a:solidFill>
                <a:latin typeface="+mn-lt"/>
              </a:rPr>
              <a:t>F</a:t>
            </a:r>
            <a:r>
              <a:rPr lang="en-US" altLang="zh-TW" sz="4000" b="1" dirty="0">
                <a:solidFill>
                  <a:srgbClr val="FF0000"/>
                </a:solidFill>
                <a:latin typeface="+mn-lt"/>
              </a:rPr>
              <a:t>I</a:t>
            </a:r>
            <a:r>
              <a:rPr lang="en-US" altLang="zh-TW" sz="4000" b="1" dirty="0">
                <a:solidFill>
                  <a:schemeClr val="tx2"/>
                </a:solidFill>
                <a:latin typeface="+mn-lt"/>
              </a:rPr>
              <a:t>TT</a:t>
            </a:r>
            <a:endParaRPr lang="zh-TW" altLang="en-US" sz="40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" name="Isosceles Triangle 6"/>
          <p:cNvSpPr/>
          <p:nvPr/>
        </p:nvSpPr>
        <p:spPr>
          <a:xfrm>
            <a:off x="8120063" y="950913"/>
            <a:ext cx="215900" cy="142875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dirty="0" smtClean="0"/>
              <a:t>The “</a:t>
            </a:r>
            <a:r>
              <a:rPr lang="en-US" altLang="zh-TW" u="sng" dirty="0" smtClean="0"/>
              <a:t>Intensity</a:t>
            </a:r>
            <a:r>
              <a:rPr lang="en-US" altLang="zh-TW" dirty="0" smtClean="0"/>
              <a:t>” of Prescribed Aerobic Exercise – by METs</a:t>
            </a:r>
            <a:endParaRPr lang="zh-TW" altLang="en-US" dirty="0"/>
          </a:p>
        </p:txBody>
      </p:sp>
      <p:sp>
        <p:nvSpPr>
          <p:cNvPr id="5" name="Oval 4"/>
          <p:cNvSpPr/>
          <p:nvPr/>
        </p:nvSpPr>
        <p:spPr>
          <a:xfrm>
            <a:off x="7677150" y="455613"/>
            <a:ext cx="1368425" cy="57626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" name="TextBox 5"/>
          <p:cNvSpPr txBox="1"/>
          <p:nvPr/>
        </p:nvSpPr>
        <p:spPr>
          <a:xfrm>
            <a:off x="7832725" y="384175"/>
            <a:ext cx="11525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4000" b="1" dirty="0">
                <a:solidFill>
                  <a:schemeClr val="tx2"/>
                </a:solidFill>
                <a:latin typeface="+mn-lt"/>
              </a:rPr>
              <a:t>F</a:t>
            </a:r>
            <a:r>
              <a:rPr lang="en-US" altLang="zh-TW" sz="4000" b="1" dirty="0">
                <a:solidFill>
                  <a:srgbClr val="FF0000"/>
                </a:solidFill>
                <a:latin typeface="+mn-lt"/>
              </a:rPr>
              <a:t>I</a:t>
            </a:r>
            <a:r>
              <a:rPr lang="en-US" altLang="zh-TW" sz="4000" b="1" dirty="0">
                <a:solidFill>
                  <a:schemeClr val="tx2"/>
                </a:solidFill>
                <a:latin typeface="+mn-lt"/>
              </a:rPr>
              <a:t>TT</a:t>
            </a:r>
            <a:endParaRPr lang="zh-TW" altLang="en-US" sz="40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" name="Isosceles Triangle 6"/>
          <p:cNvSpPr/>
          <p:nvPr/>
        </p:nvSpPr>
        <p:spPr>
          <a:xfrm>
            <a:off x="8120063" y="950913"/>
            <a:ext cx="215900" cy="142875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256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141663"/>
            <a:ext cx="7832725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328863"/>
            <a:ext cx="7793037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dirty="0" smtClean="0"/>
              <a:t>The “</a:t>
            </a:r>
            <a:r>
              <a:rPr lang="en-US" altLang="zh-TW" u="sng" dirty="0" smtClean="0"/>
              <a:t>Intensity</a:t>
            </a:r>
            <a:r>
              <a:rPr lang="en-US" altLang="zh-TW" dirty="0" smtClean="0"/>
              <a:t>” of Prescribed Aerobic Exercise – by METs</a:t>
            </a:r>
            <a:endParaRPr lang="zh-TW" altLang="en-US" dirty="0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2409825"/>
            <a:ext cx="828040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3070225"/>
            <a:ext cx="82804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7677150" y="455613"/>
            <a:ext cx="1368425" cy="57626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" name="TextBox 5"/>
          <p:cNvSpPr txBox="1"/>
          <p:nvPr/>
        </p:nvSpPr>
        <p:spPr>
          <a:xfrm>
            <a:off x="7832725" y="384175"/>
            <a:ext cx="11525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4000" b="1" dirty="0">
                <a:solidFill>
                  <a:schemeClr val="tx2"/>
                </a:solidFill>
                <a:latin typeface="+mn-lt"/>
              </a:rPr>
              <a:t>F</a:t>
            </a:r>
            <a:r>
              <a:rPr lang="en-US" altLang="zh-TW" sz="4000" b="1" dirty="0">
                <a:solidFill>
                  <a:srgbClr val="FF0000"/>
                </a:solidFill>
                <a:latin typeface="+mn-lt"/>
              </a:rPr>
              <a:t>I</a:t>
            </a:r>
            <a:r>
              <a:rPr lang="en-US" altLang="zh-TW" sz="4000" b="1" dirty="0">
                <a:solidFill>
                  <a:schemeClr val="tx2"/>
                </a:solidFill>
                <a:latin typeface="+mn-lt"/>
              </a:rPr>
              <a:t>TT</a:t>
            </a:r>
            <a:endParaRPr lang="zh-TW" altLang="en-US" sz="40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" name="Isosceles Triangle 6"/>
          <p:cNvSpPr/>
          <p:nvPr/>
        </p:nvSpPr>
        <p:spPr>
          <a:xfrm>
            <a:off x="8120063" y="950913"/>
            <a:ext cx="215900" cy="142875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dirty="0" smtClean="0"/>
              <a:t>The “</a:t>
            </a:r>
            <a:r>
              <a:rPr lang="en-US" altLang="zh-TW" u="sng" dirty="0" smtClean="0"/>
              <a:t>Intensity</a:t>
            </a:r>
            <a:r>
              <a:rPr lang="en-US" altLang="zh-TW" dirty="0" smtClean="0"/>
              <a:t>” of Prescribed Aerobic Exercise – by </a:t>
            </a:r>
            <a:r>
              <a:rPr lang="en-GB" altLang="zh-TW" dirty="0" smtClean="0"/>
              <a:t>%HRR  or %</a:t>
            </a:r>
            <a:r>
              <a:rPr lang="en-GB" altLang="zh-TW" dirty="0" err="1" smtClean="0"/>
              <a:t>HR</a:t>
            </a:r>
            <a:r>
              <a:rPr lang="en-GB" altLang="zh-TW" baseline="-25000" dirty="0" err="1" smtClean="0"/>
              <a:t>max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938"/>
            <a:ext cx="8578850" cy="3960812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altLang="zh-TW" sz="3000" dirty="0" smtClean="0"/>
              <a:t>Aerobic intensity can be expressed as a % of one</a:t>
            </a:r>
            <a:r>
              <a:rPr lang="en-GB" altLang="zh-TW" sz="3000" dirty="0" smtClean="0"/>
              <a:t>’s:</a:t>
            </a:r>
          </a:p>
          <a:p>
            <a:pPr lvl="1">
              <a:defRPr/>
            </a:pPr>
            <a:r>
              <a:rPr lang="en-US" altLang="zh-TW" sz="3000" dirty="0" smtClean="0"/>
              <a:t>Maximum heart rate (</a:t>
            </a:r>
            <a:r>
              <a:rPr lang="en-US" altLang="zh-TW" sz="3000" b="1" dirty="0" smtClean="0"/>
              <a:t>%</a:t>
            </a:r>
            <a:r>
              <a:rPr lang="en-US" altLang="zh-TW" sz="3000" b="1" dirty="0" err="1" smtClean="0"/>
              <a:t>HR</a:t>
            </a:r>
            <a:r>
              <a:rPr lang="en-US" altLang="zh-TW" sz="3000" b="1" baseline="-25000" dirty="0" err="1" smtClean="0"/>
              <a:t>max</a:t>
            </a:r>
            <a:r>
              <a:rPr lang="en-US" altLang="zh-TW" sz="3000" dirty="0" smtClean="0"/>
              <a:t>) OR </a:t>
            </a:r>
          </a:p>
          <a:p>
            <a:pPr lvl="1">
              <a:defRPr/>
            </a:pPr>
            <a:r>
              <a:rPr lang="en-US" altLang="zh-TW" sz="3000" dirty="0" smtClean="0"/>
              <a:t>Heart rate reserve (</a:t>
            </a:r>
            <a:r>
              <a:rPr lang="en-US" altLang="zh-TW" sz="3000" b="1" dirty="0" smtClean="0"/>
              <a:t>%HRR</a:t>
            </a:r>
            <a:r>
              <a:rPr lang="en-US" altLang="zh-TW" sz="3000" dirty="0" smtClean="0"/>
              <a:t>)</a:t>
            </a:r>
          </a:p>
          <a:p>
            <a:pPr>
              <a:defRPr/>
            </a:pPr>
            <a:r>
              <a:rPr lang="en-US" altLang="zh-TW" sz="3000" dirty="0" err="1" smtClean="0"/>
              <a:t>HR</a:t>
            </a:r>
            <a:r>
              <a:rPr lang="en-US" altLang="zh-TW" sz="3000" baseline="-25000" dirty="0" err="1" smtClean="0"/>
              <a:t>max</a:t>
            </a:r>
            <a:r>
              <a:rPr lang="en-US" altLang="zh-TW" sz="3000" baseline="-25000" dirty="0" smtClean="0"/>
              <a:t> </a:t>
            </a:r>
            <a:r>
              <a:rPr lang="en-US" altLang="zh-TW" sz="3000" dirty="0" smtClean="0"/>
              <a:t>: estimated by person’s age by </a:t>
            </a:r>
          </a:p>
          <a:p>
            <a:pPr lvl="1">
              <a:defRPr/>
            </a:pPr>
            <a:r>
              <a:rPr lang="en-US" altLang="zh-TW" sz="3000" dirty="0" smtClean="0"/>
              <a:t>“220 – age” (applied to adults ≥ 19 year-old only), or </a:t>
            </a:r>
          </a:p>
          <a:p>
            <a:pPr lvl="1">
              <a:defRPr/>
            </a:pPr>
            <a:r>
              <a:rPr lang="en-US" altLang="zh-TW" sz="3000" dirty="0" smtClean="0"/>
              <a:t>some other prediction equation</a:t>
            </a:r>
          </a:p>
          <a:p>
            <a:pPr>
              <a:defRPr/>
            </a:pPr>
            <a:r>
              <a:rPr lang="en-US" altLang="zh-TW" sz="3000" dirty="0" smtClean="0"/>
              <a:t>HRR: </a:t>
            </a:r>
          </a:p>
          <a:p>
            <a:pPr lvl="1">
              <a:defRPr/>
            </a:pPr>
            <a:r>
              <a:rPr lang="en-US" altLang="zh-TW" sz="3000" dirty="0" smtClean="0"/>
              <a:t>HRR = </a:t>
            </a:r>
            <a:r>
              <a:rPr lang="en-US" altLang="zh-TW" sz="3000" dirty="0" err="1" smtClean="0"/>
              <a:t>HR</a:t>
            </a:r>
            <a:r>
              <a:rPr lang="en-US" altLang="zh-TW" sz="3000" baseline="-25000" dirty="0" err="1" smtClean="0"/>
              <a:t>max</a:t>
            </a:r>
            <a:r>
              <a:rPr lang="en-US" altLang="zh-TW" sz="3000" dirty="0" smtClean="0"/>
              <a:t> – Resting HR</a:t>
            </a:r>
          </a:p>
          <a:p>
            <a:pPr>
              <a:defRPr/>
            </a:pPr>
            <a:endParaRPr lang="zh-TW" altLang="en-US" dirty="0"/>
          </a:p>
        </p:txBody>
      </p:sp>
      <p:sp>
        <p:nvSpPr>
          <p:cNvPr id="4" name="Oval 3"/>
          <p:cNvSpPr/>
          <p:nvPr/>
        </p:nvSpPr>
        <p:spPr>
          <a:xfrm>
            <a:off x="7677150" y="455613"/>
            <a:ext cx="1368425" cy="57626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" name="TextBox 4"/>
          <p:cNvSpPr txBox="1"/>
          <p:nvPr/>
        </p:nvSpPr>
        <p:spPr>
          <a:xfrm>
            <a:off x="7832725" y="384175"/>
            <a:ext cx="11525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4000" b="1" dirty="0">
                <a:solidFill>
                  <a:schemeClr val="tx2"/>
                </a:solidFill>
                <a:latin typeface="+mn-lt"/>
              </a:rPr>
              <a:t>F</a:t>
            </a:r>
            <a:r>
              <a:rPr lang="en-US" altLang="zh-TW" sz="4000" b="1" dirty="0">
                <a:solidFill>
                  <a:srgbClr val="FF0000"/>
                </a:solidFill>
                <a:latin typeface="+mn-lt"/>
              </a:rPr>
              <a:t>I</a:t>
            </a:r>
            <a:r>
              <a:rPr lang="en-US" altLang="zh-TW" sz="4000" b="1" dirty="0">
                <a:solidFill>
                  <a:schemeClr val="tx2"/>
                </a:solidFill>
                <a:latin typeface="+mn-lt"/>
              </a:rPr>
              <a:t>TT</a:t>
            </a:r>
            <a:endParaRPr lang="zh-TW" altLang="en-US" sz="40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8120063" y="950913"/>
            <a:ext cx="215900" cy="142875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dirty="0" smtClean="0"/>
              <a:t>The “</a:t>
            </a:r>
            <a:r>
              <a:rPr lang="en-US" altLang="zh-TW" u="sng" dirty="0" smtClean="0"/>
              <a:t>Intensity</a:t>
            </a:r>
            <a:r>
              <a:rPr lang="en-US" altLang="zh-TW" dirty="0" smtClean="0"/>
              <a:t>” of Prescribed Aerobic Exercise – by </a:t>
            </a:r>
            <a:r>
              <a:rPr lang="en-GB" altLang="zh-TW" dirty="0" smtClean="0"/>
              <a:t>%HRR or %</a:t>
            </a:r>
            <a:r>
              <a:rPr lang="en-GB" altLang="zh-TW" dirty="0" err="1" smtClean="0"/>
              <a:t>HR</a:t>
            </a:r>
            <a:r>
              <a:rPr lang="en-GB" altLang="zh-TW" baseline="-25000" dirty="0" err="1" smtClean="0"/>
              <a:t>max</a:t>
            </a:r>
            <a:r>
              <a:rPr lang="en-GB" altLang="zh-TW" dirty="0" smtClean="0"/>
              <a:t> </a:t>
            </a:r>
            <a:endParaRPr lang="zh-TW" altLang="en-US" dirty="0"/>
          </a:p>
        </p:txBody>
      </p:sp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924175"/>
            <a:ext cx="8316913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924175"/>
            <a:ext cx="273526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0" y="2924175"/>
            <a:ext cx="119856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7677150" y="455613"/>
            <a:ext cx="1368425" cy="57626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7832725" y="384175"/>
            <a:ext cx="11525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4000" b="1" dirty="0">
                <a:solidFill>
                  <a:schemeClr val="tx2"/>
                </a:solidFill>
                <a:latin typeface="+mn-lt"/>
              </a:rPr>
              <a:t>F</a:t>
            </a:r>
            <a:r>
              <a:rPr lang="en-US" altLang="zh-TW" sz="4000" b="1" dirty="0">
                <a:solidFill>
                  <a:srgbClr val="FF0000"/>
                </a:solidFill>
                <a:latin typeface="+mn-lt"/>
              </a:rPr>
              <a:t>I</a:t>
            </a:r>
            <a:r>
              <a:rPr lang="en-US" altLang="zh-TW" sz="4000" b="1" dirty="0">
                <a:solidFill>
                  <a:schemeClr val="tx2"/>
                </a:solidFill>
                <a:latin typeface="+mn-lt"/>
              </a:rPr>
              <a:t>TT</a:t>
            </a:r>
            <a:endParaRPr lang="zh-TW" altLang="en-US" sz="40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2" name="Isosceles Triangle 11"/>
          <p:cNvSpPr/>
          <p:nvPr/>
        </p:nvSpPr>
        <p:spPr>
          <a:xfrm>
            <a:off x="8120063" y="950913"/>
            <a:ext cx="215900" cy="142875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dirty="0" smtClean="0"/>
              <a:t>The “</a:t>
            </a:r>
            <a:r>
              <a:rPr lang="en-US" altLang="zh-TW" u="sng" dirty="0" smtClean="0"/>
              <a:t>Intensity</a:t>
            </a:r>
            <a:r>
              <a:rPr lang="en-US" altLang="zh-TW" dirty="0" smtClean="0"/>
              <a:t>” of Prescribed Aerobic Exercise – by %</a:t>
            </a:r>
            <a:r>
              <a:rPr lang="en-GB" altLang="zh-TW" dirty="0" smtClean="0"/>
              <a:t>VO2</a:t>
            </a:r>
            <a:r>
              <a:rPr lang="en-GB" altLang="zh-TW" baseline="-25000" dirty="0" smtClean="0"/>
              <a:t>max</a:t>
            </a:r>
            <a:r>
              <a:rPr lang="en-GB" altLang="zh-TW" dirty="0" smtClean="0"/>
              <a:t>/%VO</a:t>
            </a:r>
            <a:r>
              <a:rPr lang="en-GB" altLang="zh-TW" baseline="-25000" dirty="0" smtClean="0"/>
              <a:t>2</a:t>
            </a:r>
            <a:r>
              <a:rPr lang="en-GB" altLang="zh-TW" dirty="0" smtClean="0"/>
              <a:t>R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938"/>
            <a:ext cx="8435975" cy="3744912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Aerobic intensity can be expressed as a percentage of a </a:t>
            </a:r>
            <a:r>
              <a:rPr lang="en-GB" altLang="zh-TW" dirty="0" smtClean="0"/>
              <a:t>person’s:</a:t>
            </a:r>
          </a:p>
          <a:p>
            <a:pPr lvl="1">
              <a:defRPr/>
            </a:pPr>
            <a:r>
              <a:rPr lang="en-GB" altLang="zh-TW" dirty="0" smtClean="0"/>
              <a:t>Maximal oxygen uptake/aerobic capacity (</a:t>
            </a:r>
            <a:r>
              <a:rPr lang="en-GB" altLang="zh-TW" b="1" dirty="0" smtClean="0"/>
              <a:t>%VO</a:t>
            </a:r>
            <a:r>
              <a:rPr lang="en-GB" altLang="zh-TW" b="1" baseline="-25000" dirty="0" smtClean="0"/>
              <a:t>2max</a:t>
            </a:r>
            <a:r>
              <a:rPr lang="en-GB" altLang="zh-TW" dirty="0" smtClean="0"/>
              <a:t>) </a:t>
            </a:r>
          </a:p>
          <a:p>
            <a:pPr lvl="1">
              <a:defRPr/>
            </a:pPr>
            <a:r>
              <a:rPr lang="en-GB" altLang="zh-TW" dirty="0" smtClean="0"/>
              <a:t>Oxygen uptake reserve (</a:t>
            </a:r>
            <a:r>
              <a:rPr lang="en-GB" altLang="zh-TW" b="1" dirty="0" smtClean="0"/>
              <a:t>%VO</a:t>
            </a:r>
            <a:r>
              <a:rPr lang="en-GB" altLang="zh-TW" b="1" baseline="-25000" dirty="0" smtClean="0"/>
              <a:t>2</a:t>
            </a:r>
            <a:r>
              <a:rPr lang="en-GB" altLang="zh-TW" b="1" dirty="0" smtClean="0"/>
              <a:t>R</a:t>
            </a:r>
            <a:r>
              <a:rPr lang="en-GB" altLang="zh-TW" dirty="0" smtClean="0"/>
              <a:t>)</a:t>
            </a:r>
          </a:p>
          <a:p>
            <a:pPr>
              <a:defRPr/>
            </a:pPr>
            <a:r>
              <a:rPr lang="en-GB" altLang="zh-TW" dirty="0" smtClean="0"/>
              <a:t>The person’s VO</a:t>
            </a:r>
            <a:r>
              <a:rPr lang="en-GB" altLang="zh-TW" baseline="-25000" dirty="0" smtClean="0"/>
              <a:t>2max</a:t>
            </a:r>
            <a:r>
              <a:rPr lang="en-GB" altLang="zh-TW" dirty="0" smtClean="0"/>
              <a:t>  &amp; VO</a:t>
            </a:r>
            <a:r>
              <a:rPr lang="en-GB" altLang="zh-TW" baseline="-25000" dirty="0" smtClean="0"/>
              <a:t>2</a:t>
            </a:r>
            <a:r>
              <a:rPr lang="en-GB" altLang="zh-TW" dirty="0" smtClean="0"/>
              <a:t>R could be estimated by an exercise test</a:t>
            </a:r>
            <a:endParaRPr lang="zh-TW" altLang="en-US" dirty="0"/>
          </a:p>
        </p:txBody>
      </p:sp>
      <p:sp>
        <p:nvSpPr>
          <p:cNvPr id="4" name="Oval 3"/>
          <p:cNvSpPr/>
          <p:nvPr/>
        </p:nvSpPr>
        <p:spPr>
          <a:xfrm>
            <a:off x="7677150" y="455613"/>
            <a:ext cx="1368425" cy="57626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" name="TextBox 4"/>
          <p:cNvSpPr txBox="1"/>
          <p:nvPr/>
        </p:nvSpPr>
        <p:spPr>
          <a:xfrm>
            <a:off x="7832725" y="384175"/>
            <a:ext cx="11525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4000" b="1" dirty="0">
                <a:solidFill>
                  <a:schemeClr val="tx2"/>
                </a:solidFill>
                <a:latin typeface="+mn-lt"/>
              </a:rPr>
              <a:t>F</a:t>
            </a:r>
            <a:r>
              <a:rPr lang="en-US" altLang="zh-TW" sz="4000" b="1" dirty="0">
                <a:solidFill>
                  <a:srgbClr val="FF0000"/>
                </a:solidFill>
                <a:latin typeface="+mn-lt"/>
              </a:rPr>
              <a:t>I</a:t>
            </a:r>
            <a:r>
              <a:rPr lang="en-US" altLang="zh-TW" sz="4000" b="1" dirty="0">
                <a:solidFill>
                  <a:schemeClr val="tx2"/>
                </a:solidFill>
                <a:latin typeface="+mn-lt"/>
              </a:rPr>
              <a:t>TT</a:t>
            </a:r>
            <a:endParaRPr lang="zh-TW" altLang="en-US" sz="40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8120063" y="950913"/>
            <a:ext cx="215900" cy="142875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dirty="0" smtClean="0"/>
              <a:t>The “</a:t>
            </a:r>
            <a:r>
              <a:rPr lang="en-US" altLang="zh-TW" u="sng" dirty="0" smtClean="0"/>
              <a:t>Intensity</a:t>
            </a:r>
            <a:r>
              <a:rPr lang="en-US" altLang="zh-TW" dirty="0" smtClean="0"/>
              <a:t>” of Prescribed Aerobic Exercise – by </a:t>
            </a:r>
            <a:r>
              <a:rPr lang="en-GB" altLang="zh-TW" dirty="0" smtClean="0"/>
              <a:t>%VO</a:t>
            </a:r>
            <a:r>
              <a:rPr lang="en-GB" altLang="zh-TW" baseline="-25000" dirty="0" smtClean="0"/>
              <a:t>2</a:t>
            </a:r>
            <a:r>
              <a:rPr lang="en-GB" altLang="zh-TW" dirty="0" smtClean="0"/>
              <a:t>R</a:t>
            </a:r>
            <a:endParaRPr lang="zh-TW" altLang="en-US" dirty="0"/>
          </a:p>
        </p:txBody>
      </p:sp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388" y="2924175"/>
            <a:ext cx="554355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2924175"/>
            <a:ext cx="273526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913" y="2924175"/>
            <a:ext cx="13112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7677150" y="455613"/>
            <a:ext cx="1368425" cy="57626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" name="TextBox 8"/>
          <p:cNvSpPr txBox="1"/>
          <p:nvPr/>
        </p:nvSpPr>
        <p:spPr>
          <a:xfrm>
            <a:off x="7832725" y="384175"/>
            <a:ext cx="11525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4000" b="1" dirty="0">
                <a:solidFill>
                  <a:schemeClr val="tx2"/>
                </a:solidFill>
                <a:latin typeface="+mn-lt"/>
              </a:rPr>
              <a:t>F</a:t>
            </a:r>
            <a:r>
              <a:rPr lang="en-US" altLang="zh-TW" sz="4000" b="1" dirty="0">
                <a:solidFill>
                  <a:srgbClr val="FF0000"/>
                </a:solidFill>
                <a:latin typeface="+mn-lt"/>
              </a:rPr>
              <a:t>I</a:t>
            </a:r>
            <a:r>
              <a:rPr lang="en-US" altLang="zh-TW" sz="4000" b="1" dirty="0">
                <a:solidFill>
                  <a:schemeClr val="tx2"/>
                </a:solidFill>
                <a:latin typeface="+mn-lt"/>
              </a:rPr>
              <a:t>TT</a:t>
            </a:r>
            <a:endParaRPr lang="zh-TW" altLang="en-US" sz="40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" name="Isosceles Triangle 9"/>
          <p:cNvSpPr/>
          <p:nvPr/>
        </p:nvSpPr>
        <p:spPr>
          <a:xfrm>
            <a:off x="8120063" y="950913"/>
            <a:ext cx="215900" cy="142875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dirty="0" smtClean="0"/>
              <a:t>The “</a:t>
            </a:r>
            <a:r>
              <a:rPr lang="en-US" altLang="zh-TW" u="sng" dirty="0" smtClean="0"/>
              <a:t>Intensity</a:t>
            </a:r>
            <a:r>
              <a:rPr lang="en-US" altLang="zh-TW" dirty="0" smtClean="0"/>
              <a:t>” of Prescribed Aerobic Exercise – by RPE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938"/>
            <a:ext cx="8229600" cy="3744912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altLang="zh-TW" dirty="0" smtClean="0"/>
              <a:t>An index of how hard the person feels he or she is exercising (e.g. a 0 to 10 scale)</a:t>
            </a:r>
          </a:p>
          <a:p>
            <a:pPr>
              <a:defRPr/>
            </a:pPr>
            <a:r>
              <a:rPr lang="en-US" altLang="zh-TW" b="1" dirty="0" smtClean="0"/>
              <a:t>Borg RPE Scale</a:t>
            </a:r>
          </a:p>
          <a:p>
            <a:pPr lvl="1">
              <a:defRPr/>
            </a:pPr>
            <a:r>
              <a:rPr lang="en-US" altLang="zh-TW" dirty="0" smtClean="0"/>
              <a:t>A scale ranges from 6 to 20, where 6 means "no exertion at all" and 20 means "maximal exertion“</a:t>
            </a:r>
          </a:p>
          <a:p>
            <a:pPr>
              <a:defRPr/>
            </a:pPr>
            <a:r>
              <a:rPr lang="en-US" altLang="zh-TW" dirty="0" smtClean="0"/>
              <a:t>preferred method to assess intensity among those individuals who take medications that affect heart rate or pulse</a:t>
            </a:r>
          </a:p>
          <a:p>
            <a:pPr>
              <a:defRPr/>
            </a:pPr>
            <a:endParaRPr lang="zh-TW" altLang="en-US" dirty="0"/>
          </a:p>
        </p:txBody>
      </p:sp>
      <p:sp>
        <p:nvSpPr>
          <p:cNvPr id="4" name="Oval 3"/>
          <p:cNvSpPr/>
          <p:nvPr/>
        </p:nvSpPr>
        <p:spPr>
          <a:xfrm>
            <a:off x="7677150" y="455613"/>
            <a:ext cx="1368425" cy="57626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" name="TextBox 4"/>
          <p:cNvSpPr txBox="1"/>
          <p:nvPr/>
        </p:nvSpPr>
        <p:spPr>
          <a:xfrm>
            <a:off x="7832725" y="384175"/>
            <a:ext cx="11525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4000" b="1" dirty="0">
                <a:solidFill>
                  <a:schemeClr val="tx2"/>
                </a:solidFill>
                <a:latin typeface="+mn-lt"/>
              </a:rPr>
              <a:t>F</a:t>
            </a:r>
            <a:r>
              <a:rPr lang="en-US" altLang="zh-TW" sz="4000" b="1" dirty="0">
                <a:solidFill>
                  <a:srgbClr val="FF0000"/>
                </a:solidFill>
                <a:latin typeface="+mn-lt"/>
              </a:rPr>
              <a:t>I</a:t>
            </a:r>
            <a:r>
              <a:rPr lang="en-US" altLang="zh-TW" sz="4000" b="1" dirty="0">
                <a:solidFill>
                  <a:schemeClr val="tx2"/>
                </a:solidFill>
                <a:latin typeface="+mn-lt"/>
              </a:rPr>
              <a:t>TT</a:t>
            </a:r>
            <a:endParaRPr lang="zh-TW" altLang="en-US" sz="40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8120063" y="950913"/>
            <a:ext cx="215900" cy="142875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/>
          <a:lstStyle/>
          <a:p>
            <a:r>
              <a:rPr lang="en-US" altLang="zh-TW" smtClean="0"/>
              <a:t>Outline of this Session</a:t>
            </a:r>
            <a:endParaRPr lang="zh-TW" altLang="en-US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2420938"/>
            <a:ext cx="8686800" cy="3744912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altLang="zh-TW" sz="2800" dirty="0"/>
              <a:t>Overview of </a:t>
            </a:r>
            <a:r>
              <a:rPr lang="en-US" altLang="zh-TW" sz="2800" dirty="0" smtClean="0"/>
              <a:t>Exercise </a:t>
            </a:r>
            <a:r>
              <a:rPr lang="en-US" altLang="zh-TW" sz="2800" dirty="0"/>
              <a:t>Prescription</a:t>
            </a:r>
          </a:p>
          <a:p>
            <a:pPr>
              <a:defRPr/>
            </a:pPr>
            <a:r>
              <a:rPr lang="en-US" altLang="zh-TW" sz="2800" dirty="0" smtClean="0"/>
              <a:t>Principles of Prescribing Aerobic Exercise</a:t>
            </a:r>
          </a:p>
          <a:p>
            <a:pPr lvl="1">
              <a:defRPr/>
            </a:pPr>
            <a:r>
              <a:rPr lang="en-US" altLang="zh-TW" sz="2400" dirty="0" smtClean="0"/>
              <a:t>The FITT Principle including assessments on Activity Intensity</a:t>
            </a:r>
          </a:p>
          <a:p>
            <a:pPr>
              <a:defRPr/>
            </a:pPr>
            <a:r>
              <a:rPr lang="en-US" altLang="zh-TW" sz="2800" dirty="0" smtClean="0"/>
              <a:t>Global Recommendations on Physical Activity for Health</a:t>
            </a:r>
          </a:p>
          <a:p>
            <a:pPr>
              <a:defRPr/>
            </a:pPr>
            <a:r>
              <a:rPr lang="en-US" altLang="zh-TW" sz="2800" dirty="0" smtClean="0"/>
              <a:t>Recommendations for Prescribing Exercise to Healthy Adults</a:t>
            </a:r>
          </a:p>
          <a:p>
            <a:pPr>
              <a:defRPr/>
            </a:pPr>
            <a:r>
              <a:rPr lang="en-US" altLang="zh-TW" sz="2800" dirty="0" smtClean="0"/>
              <a:t>Recommendations for Prescribing Exercise to Older Adults</a:t>
            </a:r>
          </a:p>
          <a:p>
            <a:pPr>
              <a:defRPr/>
            </a:pPr>
            <a:r>
              <a:rPr lang="en-US" altLang="zh-TW" sz="2800" dirty="0" smtClean="0"/>
              <a:t>Practical Examples of Aerobic Exercises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dirty="0" smtClean="0"/>
              <a:t>The “</a:t>
            </a:r>
            <a:r>
              <a:rPr lang="en-US" altLang="zh-TW" u="sng" dirty="0" smtClean="0"/>
              <a:t>Intensity</a:t>
            </a:r>
            <a:r>
              <a:rPr lang="en-US" altLang="zh-TW" dirty="0" smtClean="0"/>
              <a:t>” of Prescribed Aerobic Exercise – by RPE (a 0 to 10 scale)</a:t>
            </a:r>
            <a:endParaRPr lang="zh-TW" altLang="en-US" dirty="0"/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238" y="2894013"/>
            <a:ext cx="2232025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2894013"/>
            <a:ext cx="2592388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7677150" y="455613"/>
            <a:ext cx="1368425" cy="57626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7832725" y="384175"/>
            <a:ext cx="11525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4000" b="1" dirty="0">
                <a:solidFill>
                  <a:schemeClr val="tx2"/>
                </a:solidFill>
                <a:latin typeface="+mn-lt"/>
              </a:rPr>
              <a:t>F</a:t>
            </a:r>
            <a:r>
              <a:rPr lang="en-US" altLang="zh-TW" sz="4000" b="1" dirty="0">
                <a:solidFill>
                  <a:srgbClr val="FF0000"/>
                </a:solidFill>
                <a:latin typeface="+mn-lt"/>
              </a:rPr>
              <a:t>I</a:t>
            </a:r>
            <a:r>
              <a:rPr lang="en-US" altLang="zh-TW" sz="4000" b="1" dirty="0">
                <a:solidFill>
                  <a:schemeClr val="tx2"/>
                </a:solidFill>
                <a:latin typeface="+mn-lt"/>
              </a:rPr>
              <a:t>TT</a:t>
            </a:r>
            <a:endParaRPr lang="zh-TW" altLang="en-US" sz="40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1" name="Isosceles Triangle 10"/>
          <p:cNvSpPr/>
          <p:nvPr/>
        </p:nvSpPr>
        <p:spPr>
          <a:xfrm>
            <a:off x="8120063" y="950913"/>
            <a:ext cx="215900" cy="142875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dirty="0" smtClean="0"/>
              <a:t>The “</a:t>
            </a:r>
            <a:r>
              <a:rPr lang="en-US" altLang="zh-TW" u="sng" dirty="0" smtClean="0"/>
              <a:t>Time</a:t>
            </a:r>
            <a:r>
              <a:rPr lang="en-US" altLang="zh-TW" dirty="0" smtClean="0"/>
              <a:t>” of Prescribed Aerobic Exercise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938"/>
            <a:ext cx="8229600" cy="3744912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Refers the length of time in which an activity or exercise is performed</a:t>
            </a:r>
          </a:p>
          <a:p>
            <a:pPr>
              <a:defRPr/>
            </a:pPr>
            <a:r>
              <a:rPr lang="en-US" altLang="zh-TW" dirty="0" smtClean="0"/>
              <a:t>Time (Duration) is generally expressed in minutes e.g. 30 min/day or 150 min/week</a:t>
            </a:r>
            <a:endParaRPr lang="zh-TW" altLang="en-US" dirty="0"/>
          </a:p>
        </p:txBody>
      </p:sp>
      <p:sp>
        <p:nvSpPr>
          <p:cNvPr id="7" name="Oval 6"/>
          <p:cNvSpPr/>
          <p:nvPr/>
        </p:nvSpPr>
        <p:spPr>
          <a:xfrm>
            <a:off x="7677150" y="455613"/>
            <a:ext cx="1368425" cy="57626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8" name="TextBox 7"/>
          <p:cNvSpPr txBox="1"/>
          <p:nvPr/>
        </p:nvSpPr>
        <p:spPr>
          <a:xfrm>
            <a:off x="7832725" y="384175"/>
            <a:ext cx="11525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4000" b="1" dirty="0">
                <a:solidFill>
                  <a:schemeClr val="tx2"/>
                </a:solidFill>
                <a:latin typeface="+mn-lt"/>
              </a:rPr>
              <a:t>FI</a:t>
            </a:r>
            <a:r>
              <a:rPr lang="en-US" altLang="zh-TW" sz="4000" b="1" dirty="0">
                <a:solidFill>
                  <a:srgbClr val="FF0000"/>
                </a:solidFill>
                <a:latin typeface="+mn-lt"/>
              </a:rPr>
              <a:t>T</a:t>
            </a:r>
            <a:r>
              <a:rPr lang="en-US" altLang="zh-TW" sz="4000" b="1" dirty="0">
                <a:solidFill>
                  <a:schemeClr val="tx2"/>
                </a:solidFill>
                <a:latin typeface="+mn-lt"/>
              </a:rPr>
              <a:t>T</a:t>
            </a:r>
            <a:endParaRPr lang="zh-TW" altLang="en-US" sz="40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9" name="Isosceles Triangle 8"/>
          <p:cNvSpPr/>
          <p:nvPr/>
        </p:nvSpPr>
        <p:spPr>
          <a:xfrm>
            <a:off x="8313738" y="950913"/>
            <a:ext cx="215900" cy="142875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dirty="0" smtClean="0"/>
              <a:t>The “</a:t>
            </a:r>
            <a:r>
              <a:rPr lang="en-US" altLang="zh-TW" u="sng" dirty="0" smtClean="0"/>
              <a:t>Type</a:t>
            </a:r>
            <a:r>
              <a:rPr lang="en-US" altLang="zh-TW" dirty="0" smtClean="0"/>
              <a:t>” of Prescribed Aerobic Exercise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938"/>
            <a:ext cx="8229600" cy="3744912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The mode of exercise performed</a:t>
            </a:r>
          </a:p>
          <a:p>
            <a:pPr>
              <a:defRPr/>
            </a:pPr>
            <a:r>
              <a:rPr lang="en-GB" altLang="zh-TW" dirty="0" smtClean="0"/>
              <a:t>Some require little skill to perform e.g. brisk walking, leisure cycling, swimming, aqua-aerobics and slow dancing</a:t>
            </a:r>
          </a:p>
          <a:p>
            <a:pPr>
              <a:defRPr/>
            </a:pPr>
            <a:r>
              <a:rPr lang="en-GB" altLang="zh-TW" dirty="0" smtClean="0"/>
              <a:t>Some generally perform at a higher activity intensity e.g. jogging, running, </a:t>
            </a:r>
            <a:r>
              <a:rPr lang="en-US" altLang="zh-TW" dirty="0" smtClean="0"/>
              <a:t>aerobics, stepping exercise, fast dancing</a:t>
            </a:r>
            <a:endParaRPr lang="zh-TW" altLang="en-US" dirty="0"/>
          </a:p>
        </p:txBody>
      </p:sp>
      <p:sp>
        <p:nvSpPr>
          <p:cNvPr id="4" name="Oval 3"/>
          <p:cNvSpPr/>
          <p:nvPr/>
        </p:nvSpPr>
        <p:spPr>
          <a:xfrm>
            <a:off x="7677150" y="455613"/>
            <a:ext cx="1368425" cy="57626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" name="TextBox 4"/>
          <p:cNvSpPr txBox="1"/>
          <p:nvPr/>
        </p:nvSpPr>
        <p:spPr>
          <a:xfrm>
            <a:off x="7832725" y="384175"/>
            <a:ext cx="11525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4000" b="1" dirty="0">
                <a:solidFill>
                  <a:schemeClr val="tx2"/>
                </a:solidFill>
                <a:latin typeface="+mn-lt"/>
              </a:rPr>
              <a:t>FIT</a:t>
            </a:r>
            <a:r>
              <a:rPr lang="en-US" altLang="zh-TW" sz="4000" b="1" dirty="0">
                <a:solidFill>
                  <a:srgbClr val="FF0000"/>
                </a:solidFill>
                <a:latin typeface="+mn-lt"/>
              </a:rPr>
              <a:t>T</a:t>
            </a:r>
            <a:endParaRPr lang="zh-TW" altLang="en-US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8567738" y="950913"/>
            <a:ext cx="215900" cy="142875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dirty="0" smtClean="0"/>
              <a:t>The “</a:t>
            </a:r>
            <a:r>
              <a:rPr lang="en-US" altLang="zh-TW" u="sng" dirty="0" smtClean="0"/>
              <a:t>Progression</a:t>
            </a:r>
            <a:r>
              <a:rPr lang="en-US" altLang="zh-TW" dirty="0" smtClean="0"/>
              <a:t>” of Prescribed Aerobic Exercise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938"/>
            <a:ext cx="8229600" cy="576262"/>
          </a:xfrm>
        </p:spPr>
        <p:txBody>
          <a:bodyPr>
            <a:normAutofit fontScale="77500" lnSpcReduction="20000"/>
          </a:bodyPr>
          <a:lstStyle/>
          <a:p>
            <a:pPr>
              <a:buFont typeface="Arial" charset="0"/>
              <a:buNone/>
              <a:defRPr/>
            </a:pPr>
            <a:r>
              <a:rPr lang="en-US" altLang="zh-TW" dirty="0" smtClean="0"/>
              <a:t>Recommended Sequence of Progression of Aerobic Exercises</a:t>
            </a:r>
            <a:endParaRPr lang="zh-TW" altLang="en-US" dirty="0"/>
          </a:p>
        </p:txBody>
      </p:sp>
      <p:pic>
        <p:nvPicPr>
          <p:cNvPr id="3584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3" y="2781300"/>
            <a:ext cx="6099175" cy="357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u="sng" dirty="0" smtClean="0"/>
              <a:t>FIVE</a:t>
            </a:r>
            <a:r>
              <a:rPr lang="en-US" altLang="zh-TW" dirty="0" smtClean="0"/>
              <a:t> Essential Components of </a:t>
            </a:r>
            <a:br>
              <a:rPr lang="en-US" altLang="zh-TW" dirty="0" smtClean="0"/>
            </a:br>
            <a:r>
              <a:rPr lang="en-US" altLang="zh-TW" smtClean="0"/>
              <a:t>Prescribing Aerobic Exercise 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938"/>
            <a:ext cx="8229600" cy="3744912"/>
          </a:xfrm>
        </p:spPr>
        <p:txBody>
          <a:bodyPr/>
          <a:lstStyle/>
          <a:p>
            <a:pPr>
              <a:defRPr/>
            </a:pPr>
            <a:r>
              <a:rPr lang="en-US" altLang="zh-TW" b="1" u="sng" dirty="0" smtClean="0"/>
              <a:t>F</a:t>
            </a:r>
            <a:r>
              <a:rPr lang="en-US" altLang="zh-TW" dirty="0" smtClean="0"/>
              <a:t>requency</a:t>
            </a:r>
          </a:p>
          <a:p>
            <a:pPr>
              <a:defRPr/>
            </a:pPr>
            <a:r>
              <a:rPr lang="en-US" altLang="zh-TW" b="1" u="sng" dirty="0" smtClean="0"/>
              <a:t>I</a:t>
            </a:r>
            <a:r>
              <a:rPr lang="en-US" altLang="zh-TW" dirty="0" smtClean="0"/>
              <a:t>ntensity</a:t>
            </a:r>
          </a:p>
          <a:p>
            <a:pPr>
              <a:defRPr/>
            </a:pPr>
            <a:r>
              <a:rPr lang="en-US" altLang="zh-TW" b="1" u="sng" dirty="0" smtClean="0"/>
              <a:t>T</a:t>
            </a:r>
            <a:r>
              <a:rPr lang="en-US" altLang="zh-TW" dirty="0" smtClean="0"/>
              <a:t>ime (Duration)</a:t>
            </a:r>
          </a:p>
          <a:p>
            <a:pPr>
              <a:defRPr/>
            </a:pPr>
            <a:r>
              <a:rPr lang="en-US" altLang="zh-TW" b="1" u="sng" dirty="0" smtClean="0"/>
              <a:t>T</a:t>
            </a:r>
            <a:r>
              <a:rPr lang="en-US" altLang="zh-TW" dirty="0" smtClean="0"/>
              <a:t>ype</a:t>
            </a:r>
          </a:p>
          <a:p>
            <a:pPr>
              <a:defRPr/>
            </a:pPr>
            <a:r>
              <a:rPr lang="en-US" altLang="zh-TW" dirty="0" smtClean="0"/>
              <a:t>Progression</a:t>
            </a:r>
          </a:p>
        </p:txBody>
      </p:sp>
      <p:sp>
        <p:nvSpPr>
          <p:cNvPr id="4" name="Right Brace 3"/>
          <p:cNvSpPr/>
          <p:nvPr/>
        </p:nvSpPr>
        <p:spPr>
          <a:xfrm>
            <a:off x="3779838" y="2636838"/>
            <a:ext cx="792162" cy="1368425"/>
          </a:xfrm>
          <a:prstGeom prst="rightBrac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624388" y="3008313"/>
            <a:ext cx="354806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Dosage of Exercise</a:t>
            </a:r>
            <a:endParaRPr lang="zh-TW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7677150" y="455613"/>
            <a:ext cx="1368425" cy="57626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" name="TextBox 6"/>
          <p:cNvSpPr txBox="1"/>
          <p:nvPr/>
        </p:nvSpPr>
        <p:spPr>
          <a:xfrm>
            <a:off x="7832725" y="384175"/>
            <a:ext cx="11525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4000" b="1" dirty="0">
                <a:solidFill>
                  <a:srgbClr val="FF0000"/>
                </a:solidFill>
                <a:latin typeface="+mn-lt"/>
              </a:rPr>
              <a:t>FITT</a:t>
            </a:r>
            <a:endParaRPr lang="zh-TW" altLang="en-US" sz="4000" b="1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標題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/>
          <a:lstStyle/>
          <a:p>
            <a:r>
              <a:rPr lang="en-US" altLang="zh-HK" sz="3200" smtClean="0"/>
              <a:t>Aerobic Exercise Volume Recommendation</a:t>
            </a:r>
            <a:endParaRPr lang="zh-HK" altLang="en-US" sz="3200" smtClean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420938"/>
            <a:ext cx="8229600" cy="3744912"/>
          </a:xfrm>
        </p:spPr>
        <p:txBody>
          <a:bodyPr/>
          <a:lstStyle/>
          <a:p>
            <a:pPr>
              <a:defRPr/>
            </a:pPr>
            <a:r>
              <a:rPr lang="en-US" altLang="zh-HK" dirty="0" smtClean="0"/>
              <a:t>Target volume: </a:t>
            </a:r>
            <a:r>
              <a:rPr lang="en-US" altLang="zh-HK" u="sng" dirty="0" smtClean="0"/>
              <a:t>&gt;</a:t>
            </a:r>
            <a:r>
              <a:rPr lang="en-US" altLang="zh-HK" dirty="0" smtClean="0"/>
              <a:t> 500-1000 MET-min / </a:t>
            </a:r>
            <a:r>
              <a:rPr lang="en-US" altLang="zh-HK" dirty="0" err="1" smtClean="0"/>
              <a:t>wk</a:t>
            </a:r>
            <a:endParaRPr lang="en-US" altLang="zh-HK" dirty="0" smtClean="0"/>
          </a:p>
          <a:p>
            <a:pPr>
              <a:defRPr/>
            </a:pPr>
            <a:r>
              <a:rPr lang="en-US" altLang="zh-HK" dirty="0" smtClean="0"/>
              <a:t>Approximately equal to </a:t>
            </a:r>
          </a:p>
          <a:p>
            <a:pPr lvl="1">
              <a:defRPr/>
            </a:pPr>
            <a:r>
              <a:rPr lang="en-US" altLang="zh-HK" dirty="0" smtClean="0"/>
              <a:t>1000 kcal / </a:t>
            </a:r>
            <a:r>
              <a:rPr lang="en-US" altLang="zh-HK" dirty="0" err="1" smtClean="0"/>
              <a:t>wk</a:t>
            </a:r>
            <a:r>
              <a:rPr lang="en-US" altLang="zh-HK" dirty="0" smtClean="0"/>
              <a:t> of moderate intensity PA</a:t>
            </a:r>
          </a:p>
          <a:p>
            <a:pPr lvl="1">
              <a:defRPr/>
            </a:pPr>
            <a:r>
              <a:rPr lang="en-US" altLang="zh-HK" dirty="0" smtClean="0"/>
              <a:t>150 min / </a:t>
            </a:r>
            <a:r>
              <a:rPr lang="en-US" altLang="zh-HK" dirty="0" err="1" smtClean="0"/>
              <a:t>wk</a:t>
            </a:r>
            <a:r>
              <a:rPr lang="en-US" altLang="zh-HK" dirty="0" smtClean="0"/>
              <a:t> </a:t>
            </a:r>
            <a:r>
              <a:rPr lang="en-US" altLang="zh-HK" dirty="0"/>
              <a:t>of moderate intensity PA</a:t>
            </a:r>
          </a:p>
          <a:p>
            <a:pPr lvl="1">
              <a:defRPr/>
            </a:pPr>
            <a:r>
              <a:rPr lang="en-US" altLang="zh-HK" dirty="0" smtClean="0"/>
              <a:t>5,400-7,900 steps / d</a:t>
            </a:r>
          </a:p>
          <a:p>
            <a:pPr>
              <a:defRPr/>
            </a:pPr>
            <a:r>
              <a:rPr lang="en-US" altLang="zh-HK" dirty="0" smtClean="0"/>
              <a:t>kcal / min = [(METs x 3.5 mL/kg/min x body weight, kg) / 1000)] x 5</a:t>
            </a:r>
          </a:p>
          <a:p>
            <a:pPr>
              <a:defRPr/>
            </a:pPr>
            <a:endParaRPr lang="en-US" altLang="zh-HK" dirty="0" smtClean="0"/>
          </a:p>
          <a:p>
            <a:pPr>
              <a:defRPr/>
            </a:pPr>
            <a:endParaRPr lang="zh-HK" alt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標題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HK" b="1" smtClean="0">
                <a:solidFill>
                  <a:schemeClr val="tx2"/>
                </a:solidFill>
              </a:rPr>
              <a:t>Global Recommendations on Physical Activity for Health</a:t>
            </a:r>
            <a:endParaRPr lang="zh-HK" altLang="en-US" b="1" smtClean="0">
              <a:solidFill>
                <a:schemeClr val="tx2"/>
              </a:solidFill>
            </a:endParaRPr>
          </a:p>
        </p:txBody>
      </p:sp>
      <p:sp>
        <p:nvSpPr>
          <p:cNvPr id="7" name="副標題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zh-HK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35496" y="1196752"/>
            <a:ext cx="9108504" cy="4954026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0" y="0"/>
            <a:ext cx="9144000" cy="688975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HK" smtClean="0">
                <a:solidFill>
                  <a:schemeClr val="tx2"/>
                </a:solidFill>
                <a:latin typeface="Impact" pitchFamily="34" charset="0"/>
              </a:rPr>
              <a:t>Recommendations for Prescribing Aerobic Exercise to </a:t>
            </a:r>
            <a:br>
              <a:rPr lang="en-US" altLang="zh-HK" smtClean="0">
                <a:solidFill>
                  <a:schemeClr val="tx2"/>
                </a:solidFill>
                <a:latin typeface="Impact" pitchFamily="34" charset="0"/>
              </a:rPr>
            </a:br>
            <a:r>
              <a:rPr lang="en-US" altLang="zh-HK" smtClean="0">
                <a:solidFill>
                  <a:schemeClr val="tx2"/>
                </a:solidFill>
                <a:latin typeface="Impact" pitchFamily="34" charset="0"/>
              </a:rPr>
              <a:t>Healthy Adults</a:t>
            </a:r>
            <a:endParaRPr lang="zh-HK" altLang="en-US" smtClean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 altLang="zh-HK" dirty="0" smtClean="0"/>
          </a:p>
          <a:p>
            <a:pPr>
              <a:defRPr/>
            </a:pPr>
            <a:endParaRPr lang="zh-HK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HK" smtClean="0">
                <a:solidFill>
                  <a:schemeClr val="tx2"/>
                </a:solidFill>
                <a:latin typeface="Impact" pitchFamily="34" charset="0"/>
              </a:rPr>
              <a:t>Overview of </a:t>
            </a:r>
            <a:br>
              <a:rPr lang="en-US" altLang="zh-HK" smtClean="0">
                <a:solidFill>
                  <a:schemeClr val="tx2"/>
                </a:solidFill>
                <a:latin typeface="Impact" pitchFamily="34" charset="0"/>
              </a:rPr>
            </a:br>
            <a:r>
              <a:rPr lang="en-US" altLang="zh-HK" smtClean="0">
                <a:solidFill>
                  <a:schemeClr val="tx2"/>
                </a:solidFill>
                <a:latin typeface="Impact" pitchFamily="34" charset="0"/>
              </a:rPr>
              <a:t>Exercise Prescription</a:t>
            </a:r>
            <a:endParaRPr lang="zh-HK" altLang="en-US" smtClean="0">
              <a:solidFill>
                <a:schemeClr val="tx2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dirty="0" smtClean="0"/>
              <a:t>Recommendations for Prescribing </a:t>
            </a:r>
            <a:r>
              <a:rPr lang="en-US" altLang="zh-TW" dirty="0" smtClean="0">
                <a:solidFill>
                  <a:srgbClr val="FF0000"/>
                </a:solidFill>
              </a:rPr>
              <a:t>Aerobic Exercise</a:t>
            </a:r>
            <a:r>
              <a:rPr lang="en-US" altLang="zh-TW" dirty="0" smtClean="0"/>
              <a:t> to Healthy Adults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938"/>
            <a:ext cx="8229600" cy="3744912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altLang="zh-TW" u="sng" dirty="0" smtClean="0">
                <a:solidFill>
                  <a:schemeClr val="accent6">
                    <a:lumMod val="75000"/>
                  </a:schemeClr>
                </a:solidFill>
              </a:rPr>
              <a:t>Frequency</a:t>
            </a:r>
            <a:r>
              <a:rPr lang="en-US" altLang="zh-TW" b="1" dirty="0" smtClean="0"/>
              <a:t>:</a:t>
            </a:r>
            <a:r>
              <a:rPr lang="en-US" altLang="zh-TW" dirty="0" smtClean="0"/>
              <a:t> </a:t>
            </a:r>
            <a:r>
              <a:rPr lang="en-GB" altLang="zh-TW" dirty="0" smtClean="0"/>
              <a:t>Perform moderate-intensity aerobic PA on </a:t>
            </a:r>
            <a:r>
              <a:rPr lang="en-US" altLang="zh-TW" dirty="0" smtClean="0"/>
              <a:t>at least </a:t>
            </a:r>
            <a:r>
              <a:rPr lang="en-US" altLang="zh-TW" b="1" dirty="0" smtClean="0"/>
              <a:t>5 days/wk </a:t>
            </a:r>
            <a:r>
              <a:rPr lang="en-US" altLang="zh-TW" dirty="0" smtClean="0"/>
              <a:t>or </a:t>
            </a:r>
            <a:r>
              <a:rPr lang="en-GB" altLang="zh-TW" dirty="0" smtClean="0"/>
              <a:t>vigorous PA on </a:t>
            </a:r>
            <a:r>
              <a:rPr lang="en-US" altLang="zh-TW" dirty="0" smtClean="0"/>
              <a:t>at least 3 days/wk, or a weekly combination of 3-5 days/wk of moderate- and </a:t>
            </a:r>
            <a:r>
              <a:rPr lang="en-GB" altLang="zh-TW" dirty="0" smtClean="0"/>
              <a:t>vigorous exercise</a:t>
            </a:r>
          </a:p>
          <a:p>
            <a:pPr>
              <a:defRPr/>
            </a:pPr>
            <a:r>
              <a:rPr lang="en-US" altLang="zh-TW" u="sng" dirty="0" smtClean="0">
                <a:solidFill>
                  <a:schemeClr val="accent6">
                    <a:lumMod val="75000"/>
                  </a:schemeClr>
                </a:solidFill>
              </a:rPr>
              <a:t>Intensity</a:t>
            </a:r>
            <a:r>
              <a:rPr lang="en-US" altLang="zh-TW" dirty="0" smtClean="0"/>
              <a:t>: </a:t>
            </a:r>
            <a:r>
              <a:rPr lang="en-GB" altLang="zh-TW" dirty="0" smtClean="0"/>
              <a:t>A combination of </a:t>
            </a:r>
            <a:r>
              <a:rPr lang="en-GB" altLang="zh-TW" b="1" dirty="0" smtClean="0"/>
              <a:t>moderate and vigorous</a:t>
            </a:r>
            <a:r>
              <a:rPr lang="en-GB" altLang="zh-TW" dirty="0" smtClean="0"/>
              <a:t>-intensity aerobic exercise is recommended</a:t>
            </a:r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dirty="0" smtClean="0"/>
              <a:t>Recommendations for Prescribing </a:t>
            </a:r>
            <a:r>
              <a:rPr lang="en-US" altLang="zh-TW" dirty="0" smtClean="0">
                <a:solidFill>
                  <a:srgbClr val="FF0000"/>
                </a:solidFill>
              </a:rPr>
              <a:t>Aerobic Exercise</a:t>
            </a:r>
            <a:r>
              <a:rPr lang="en-US" altLang="zh-TW" dirty="0" smtClean="0"/>
              <a:t> to Healthy Adults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938"/>
            <a:ext cx="8229600" cy="3744912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altLang="zh-TW" u="sng" dirty="0" smtClean="0">
                <a:solidFill>
                  <a:schemeClr val="accent6">
                    <a:lumMod val="75000"/>
                  </a:schemeClr>
                </a:solidFill>
              </a:rPr>
              <a:t>Time</a:t>
            </a:r>
            <a:r>
              <a:rPr lang="en-US" altLang="zh-TW" dirty="0" smtClean="0"/>
              <a:t>: </a:t>
            </a:r>
          </a:p>
          <a:p>
            <a:pPr lvl="1">
              <a:defRPr/>
            </a:pPr>
            <a:r>
              <a:rPr lang="en-GB" altLang="zh-TW" dirty="0" smtClean="0"/>
              <a:t>Perform moderate-intensity exercise for at least 30 </a:t>
            </a:r>
            <a:r>
              <a:rPr lang="en-US" altLang="zh-TW" dirty="0" smtClean="0"/>
              <a:t>min/d to a total of at least </a:t>
            </a:r>
            <a:r>
              <a:rPr lang="en-US" altLang="zh-TW" b="1" dirty="0" smtClean="0"/>
              <a:t>150 min/wk</a:t>
            </a:r>
            <a:r>
              <a:rPr lang="en-US" altLang="zh-TW" dirty="0" smtClean="0"/>
              <a:t> OR vigorous intensity </a:t>
            </a:r>
            <a:r>
              <a:rPr lang="en-GB" altLang="zh-TW" dirty="0" smtClean="0"/>
              <a:t>exercise for at least 20 </a:t>
            </a:r>
            <a:r>
              <a:rPr lang="en-US" altLang="zh-TW" dirty="0" smtClean="0"/>
              <a:t>min/d to a total of at least 75 min/wk.  (in bouts of </a:t>
            </a:r>
            <a:r>
              <a:rPr lang="en-US" altLang="zh-TW" dirty="0" smtClean="0">
                <a:latin typeface="Times New Roman"/>
                <a:cs typeface="Times New Roman"/>
              </a:rPr>
              <a:t>≥</a:t>
            </a:r>
            <a:r>
              <a:rPr lang="en-US" altLang="zh-TW" dirty="0" smtClean="0"/>
              <a:t>10 min)</a:t>
            </a:r>
          </a:p>
          <a:p>
            <a:pPr lvl="1">
              <a:defRPr/>
            </a:pPr>
            <a:r>
              <a:rPr lang="en-GB" altLang="zh-TW" dirty="0" smtClean="0"/>
              <a:t>To ↑health benefits, increase </a:t>
            </a:r>
            <a:r>
              <a:rPr lang="en-US" altLang="zh-TW" dirty="0" smtClean="0"/>
              <a:t>duration to </a:t>
            </a:r>
            <a:r>
              <a:rPr lang="en-US" altLang="zh-TW" b="1" dirty="0" smtClean="0"/>
              <a:t>300 min/wk </a:t>
            </a:r>
            <a:r>
              <a:rPr lang="en-US" altLang="zh-TW" dirty="0" smtClean="0"/>
              <a:t>of moderate-intensity, OR 150 min/wk </a:t>
            </a:r>
            <a:r>
              <a:rPr lang="en-GB" altLang="zh-TW" dirty="0" smtClean="0"/>
              <a:t>of vigorous-intensity </a:t>
            </a:r>
            <a:r>
              <a:rPr lang="en-US" altLang="zh-TW" dirty="0" smtClean="0"/>
              <a:t>exercise (or an eq. </a:t>
            </a:r>
            <a:r>
              <a:rPr lang="en-GB" altLang="zh-TW" dirty="0" smtClean="0"/>
              <a:t>combination of both) </a:t>
            </a:r>
          </a:p>
          <a:p>
            <a:pPr lvl="1">
              <a:defRPr/>
            </a:pPr>
            <a:r>
              <a:rPr lang="en-US" altLang="zh-TW" dirty="0" smtClean="0"/>
              <a:t>PA </a:t>
            </a:r>
            <a:r>
              <a:rPr lang="en-GB" altLang="zh-TW" dirty="0" smtClean="0"/>
              <a:t>beyond this amount may further ↑ health benefits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dirty="0" smtClean="0"/>
              <a:t>Recommendations for Prescribing </a:t>
            </a:r>
            <a:r>
              <a:rPr lang="en-US" altLang="zh-TW" dirty="0" smtClean="0">
                <a:solidFill>
                  <a:srgbClr val="FF0000"/>
                </a:solidFill>
              </a:rPr>
              <a:t>Aerobic Exercise</a:t>
            </a:r>
            <a:r>
              <a:rPr lang="en-US" altLang="zh-TW" dirty="0" smtClean="0"/>
              <a:t> to Healthy Adults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938"/>
            <a:ext cx="8229600" cy="37449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TW" u="sng" dirty="0" smtClean="0">
                <a:solidFill>
                  <a:schemeClr val="accent6">
                    <a:lumMod val="75000"/>
                  </a:schemeClr>
                </a:solidFill>
              </a:rPr>
              <a:t>Type</a:t>
            </a:r>
            <a:r>
              <a:rPr lang="en-US" altLang="zh-TW" dirty="0" smtClean="0"/>
              <a:t>: </a:t>
            </a:r>
          </a:p>
        </p:txBody>
      </p:sp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3121025"/>
            <a:ext cx="8064500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Box 4"/>
          <p:cNvSpPr txBox="1">
            <a:spLocks noChangeArrowheads="1"/>
          </p:cNvSpPr>
          <p:nvPr/>
        </p:nvSpPr>
        <p:spPr bwMode="auto">
          <a:xfrm>
            <a:off x="539750" y="5876925"/>
            <a:ext cx="39004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600"/>
              <a:t>*Typically performed in vigorous intensity</a:t>
            </a:r>
            <a:endParaRPr lang="zh-TW" alt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/>
          <a:lstStyle/>
          <a:p>
            <a:r>
              <a:rPr lang="en-US" altLang="zh-TW" smtClean="0"/>
              <a:t>Special Considerations</a:t>
            </a:r>
            <a:endParaRPr lang="zh-TW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938"/>
            <a:ext cx="8229600" cy="3744912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↑physical activity gradually over time whenever more activity is necessary to meet recommendations</a:t>
            </a:r>
          </a:p>
          <a:p>
            <a:pPr>
              <a:defRPr/>
            </a:pPr>
            <a:r>
              <a:rPr lang="en-US" altLang="zh-TW" dirty="0" smtClean="0"/>
              <a:t>Inactive people should “start low and go slow”</a:t>
            </a:r>
          </a:p>
          <a:p>
            <a:pPr>
              <a:defRPr/>
            </a:pPr>
            <a:r>
              <a:rPr lang="en-US" altLang="zh-TW" dirty="0" smtClean="0"/>
              <a:t>Terminate exercise immediately and seek prompt medical care if warning signs or symptoms develop during or after exercise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HK" smtClean="0">
                <a:solidFill>
                  <a:schemeClr val="tx2"/>
                </a:solidFill>
                <a:latin typeface="Impact" pitchFamily="34" charset="0"/>
              </a:rPr>
              <a:t>Prescribing Aerobic Exercise to </a:t>
            </a:r>
            <a:br>
              <a:rPr lang="en-US" altLang="zh-HK" smtClean="0">
                <a:solidFill>
                  <a:schemeClr val="tx2"/>
                </a:solidFill>
                <a:latin typeface="Impact" pitchFamily="34" charset="0"/>
              </a:rPr>
            </a:br>
            <a:r>
              <a:rPr lang="en-US" altLang="zh-HK" smtClean="0">
                <a:solidFill>
                  <a:schemeClr val="tx2"/>
                </a:solidFill>
                <a:latin typeface="Impact" pitchFamily="34" charset="0"/>
              </a:rPr>
              <a:t> Healthy Older Adults</a:t>
            </a:r>
            <a:endParaRPr lang="zh-HK" altLang="en-US" smtClean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 altLang="zh-HK" dirty="0" smtClean="0"/>
          </a:p>
          <a:p>
            <a:pPr>
              <a:defRPr/>
            </a:pPr>
            <a:endParaRPr lang="zh-HK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/>
          <a:lstStyle/>
          <a:p>
            <a:r>
              <a:rPr lang="en-US" altLang="zh-TW" smtClean="0"/>
              <a:t>Long Term Benefits of Exercise</a:t>
            </a:r>
            <a:endParaRPr lang="zh-TW" altLang="en-US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2193925"/>
            <a:ext cx="40386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kumimoji="0" lang="en-US" altLang="zh-TW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Strong Evidence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kumimoji="0" lang="en-US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Lower risk of premature death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kumimoji="0" lang="en-US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Lower risk of CHD, stroke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kumimoji="0" lang="en-US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Lower risk of type 2 DM &amp; HT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kumimoji="0" lang="en-US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Lower risk of adverse blood lipid &amp; metabolic syndrome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kumimoji="0" lang="en-US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Lower risk of colon &amp; breast cancer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kumimoji="0" lang="en-US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Weight loss &amp; Prevention of weight gain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kumimoji="0" lang="en-US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Prevention of falls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kumimoji="0" lang="en-US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Reduced depression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kumimoji="0" lang="en-US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Better cognitive function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kumimoji="0" lang="zh-TW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4648200" y="2214563"/>
            <a:ext cx="4038600" cy="403225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kumimoji="0" lang="en-US" altLang="zh-TW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Moderate to strong Evidence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kumimoji="0" lang="en-US" altLang="zh-TW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Better functional health (for older adults)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kumimoji="0" lang="en-US" altLang="zh-TW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Reduced abdominal obesity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kumimoji="0" lang="en-US" altLang="zh-TW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Moderate Evidence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kumimoji="0" lang="en-US" altLang="zh-TW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Reduced symptoms of depression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kumimoji="0" lang="en-US" altLang="zh-TW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Lower risk of hip fracture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kumimoji="0" lang="en-US" altLang="zh-TW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Lower risk of lung cancer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kumimoji="0" lang="en-US" altLang="zh-TW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Lower risk of endometrial cancer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kumimoji="0" lang="en-US" altLang="zh-TW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Weight maintenance after weight loss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kumimoji="0" lang="en-US" altLang="zh-TW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Increased bone density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kumimoji="0" lang="en-US" altLang="zh-TW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Improved sleep quality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kumimoji="0" lang="zh-TW" altLang="en-US" sz="3200" dirty="0"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dirty="0" smtClean="0"/>
              <a:t>Recommendations for Prescribing Exercise to Healthy Older Adults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938"/>
            <a:ext cx="8229600" cy="3960812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altLang="zh-TW" sz="2400" dirty="0" smtClean="0"/>
              <a:t>Definition of “Older Adult”</a:t>
            </a:r>
          </a:p>
          <a:p>
            <a:pPr lvl="1">
              <a:defRPr/>
            </a:pPr>
            <a:r>
              <a:rPr lang="en-US" altLang="zh-TW" sz="2200" dirty="0" smtClean="0"/>
              <a:t>People with age ≥ 65 years </a:t>
            </a:r>
          </a:p>
          <a:p>
            <a:pPr lvl="1">
              <a:defRPr/>
            </a:pPr>
            <a:r>
              <a:rPr lang="en-US" altLang="zh-TW" sz="2200" dirty="0" smtClean="0"/>
              <a:t>People 50-64 years with clinically significant conditions or physical limitations that affect movement, physical fitness, </a:t>
            </a:r>
            <a:r>
              <a:rPr lang="en-GB" altLang="zh-TW" sz="2200" dirty="0" smtClean="0"/>
              <a:t>or physical activity</a:t>
            </a:r>
          </a:p>
          <a:p>
            <a:pPr>
              <a:defRPr/>
            </a:pPr>
            <a:r>
              <a:rPr lang="en-GB" altLang="zh-TW" sz="2400" dirty="0" smtClean="0"/>
              <a:t>Positive improvements from PA are attainable at any age</a:t>
            </a:r>
          </a:p>
          <a:p>
            <a:pPr>
              <a:defRPr/>
            </a:pPr>
            <a:r>
              <a:rPr lang="en-US" altLang="zh-TW" sz="2400" dirty="0" smtClean="0"/>
              <a:t>Those who cannot perform the recommended amount of PA because of chronic conditions </a:t>
            </a:r>
            <a:r>
              <a:rPr lang="en-US" altLang="zh-TW" sz="2400" dirty="0" smtClean="0">
                <a:sym typeface="Wingdings" pitchFamily="2" charset="2"/>
              </a:rPr>
              <a:t>should </a:t>
            </a:r>
          </a:p>
          <a:p>
            <a:pPr lvl="1">
              <a:defRPr/>
            </a:pPr>
            <a:r>
              <a:rPr lang="en-US" altLang="zh-TW" sz="2200" dirty="0" smtClean="0">
                <a:sym typeface="Wingdings" pitchFamily="2" charset="2"/>
              </a:rPr>
              <a:t>Be as </a:t>
            </a:r>
            <a:r>
              <a:rPr lang="en-GB" altLang="zh-TW" sz="2200" dirty="0" smtClean="0"/>
              <a:t>physically active as their </a:t>
            </a:r>
            <a:r>
              <a:rPr lang="en-US" altLang="zh-TW" sz="2200" dirty="0" smtClean="0"/>
              <a:t>abilities / conditions allow AND </a:t>
            </a:r>
          </a:p>
          <a:p>
            <a:pPr lvl="1">
              <a:defRPr/>
            </a:pPr>
            <a:r>
              <a:rPr lang="en-US" altLang="zh-TW" sz="2200" dirty="0" smtClean="0"/>
              <a:t>Avoid being sedentary</a:t>
            </a:r>
            <a:endParaRPr lang="zh-TW" alt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sz="3600" dirty="0" smtClean="0"/>
              <a:t>Recommendations for Prescribing </a:t>
            </a:r>
            <a:r>
              <a:rPr lang="en-US" altLang="zh-TW" sz="3600" dirty="0" smtClean="0">
                <a:solidFill>
                  <a:srgbClr val="FF0000"/>
                </a:solidFill>
              </a:rPr>
              <a:t>Aerobic Exercise</a:t>
            </a:r>
            <a:r>
              <a:rPr lang="en-US" altLang="zh-TW" sz="3600" dirty="0" smtClean="0"/>
              <a:t> to Healthy Older Adults</a:t>
            </a:r>
            <a:endParaRPr lang="zh-TW" alt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938"/>
            <a:ext cx="8229600" cy="3744912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altLang="zh-TW" u="sng" dirty="0" smtClean="0">
                <a:solidFill>
                  <a:schemeClr val="accent6">
                    <a:lumMod val="75000"/>
                  </a:schemeClr>
                </a:solidFill>
              </a:rPr>
              <a:t>Frequency</a:t>
            </a:r>
            <a:r>
              <a:rPr lang="en-US" altLang="zh-TW" b="1" dirty="0" smtClean="0"/>
              <a:t>:</a:t>
            </a:r>
            <a:r>
              <a:rPr lang="en-US" altLang="zh-TW" dirty="0" smtClean="0"/>
              <a:t> </a:t>
            </a:r>
            <a:r>
              <a:rPr lang="en-GB" altLang="zh-TW" dirty="0" smtClean="0"/>
              <a:t>Perform moderate-intensity aerobic PA on </a:t>
            </a:r>
            <a:r>
              <a:rPr lang="en-US" altLang="zh-TW" b="1" dirty="0" smtClean="0">
                <a:latin typeface="Times New Roman"/>
                <a:cs typeface="Times New Roman"/>
              </a:rPr>
              <a:t>≥</a:t>
            </a:r>
            <a:r>
              <a:rPr lang="en-US" altLang="zh-TW" dirty="0" smtClean="0">
                <a:latin typeface="Times New Roman"/>
                <a:cs typeface="Times New Roman"/>
              </a:rPr>
              <a:t> </a:t>
            </a:r>
            <a:r>
              <a:rPr lang="en-US" altLang="zh-TW" b="1" dirty="0" smtClean="0"/>
              <a:t>5 days/wk </a:t>
            </a:r>
            <a:r>
              <a:rPr lang="en-US" altLang="zh-TW" dirty="0" smtClean="0"/>
              <a:t>or </a:t>
            </a:r>
            <a:r>
              <a:rPr lang="en-GB" altLang="zh-TW" dirty="0" smtClean="0"/>
              <a:t>vigorous PA on </a:t>
            </a:r>
            <a:r>
              <a:rPr lang="en-US" altLang="zh-TW" dirty="0" smtClean="0"/>
              <a:t>at least 3 days/wk, or a weekly combination of 3-5 days/wk of moderate- and </a:t>
            </a:r>
            <a:r>
              <a:rPr lang="en-GB" altLang="zh-TW" dirty="0" smtClean="0"/>
              <a:t>vigorous exercise</a:t>
            </a:r>
          </a:p>
          <a:p>
            <a:pPr>
              <a:defRPr/>
            </a:pPr>
            <a:r>
              <a:rPr lang="en-US" altLang="zh-TW" u="sng" dirty="0" smtClean="0">
                <a:solidFill>
                  <a:schemeClr val="accent6">
                    <a:lumMod val="75000"/>
                  </a:schemeClr>
                </a:solidFill>
              </a:rPr>
              <a:t>Intensity</a:t>
            </a:r>
            <a:r>
              <a:rPr lang="en-US" altLang="zh-TW" dirty="0" smtClean="0"/>
              <a:t>: </a:t>
            </a:r>
            <a:r>
              <a:rPr lang="en-GB" altLang="zh-TW" dirty="0" smtClean="0"/>
              <a:t>A combination of </a:t>
            </a:r>
            <a:r>
              <a:rPr lang="en-GB" altLang="zh-TW" b="1" dirty="0" smtClean="0"/>
              <a:t>moderate and vigorous</a:t>
            </a:r>
            <a:r>
              <a:rPr lang="en-GB" altLang="zh-TW" dirty="0" smtClean="0"/>
              <a:t>-intensity aerobic exercise is recommended </a:t>
            </a:r>
            <a:r>
              <a:rPr lang="en-GB" altLang="zh-TW" u="sng" dirty="0" smtClean="0">
                <a:solidFill>
                  <a:srgbClr val="FF0000"/>
                </a:solidFill>
              </a:rPr>
              <a:t>(Use of RPE preferable)</a:t>
            </a:r>
            <a:endParaRPr lang="en-US" altLang="zh-TW" u="sng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sz="3600" dirty="0" smtClean="0">
                <a:solidFill>
                  <a:srgbClr val="1F497D"/>
                </a:solidFill>
              </a:rPr>
              <a:t>Recommendations for Prescribing </a:t>
            </a:r>
            <a:r>
              <a:rPr lang="en-US" altLang="zh-TW" sz="3600" dirty="0" smtClean="0">
                <a:solidFill>
                  <a:srgbClr val="FF0000"/>
                </a:solidFill>
              </a:rPr>
              <a:t>Aerobic Exercise</a:t>
            </a:r>
            <a:r>
              <a:rPr lang="en-US" altLang="zh-TW" sz="3600" dirty="0" smtClean="0">
                <a:solidFill>
                  <a:srgbClr val="1F497D"/>
                </a:solidFill>
              </a:rPr>
              <a:t> to Healthy Older Adults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938"/>
            <a:ext cx="8229600" cy="3744912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altLang="zh-TW" u="sng" dirty="0" smtClean="0">
                <a:solidFill>
                  <a:schemeClr val="accent6">
                    <a:lumMod val="75000"/>
                  </a:schemeClr>
                </a:solidFill>
              </a:rPr>
              <a:t>Frequency</a:t>
            </a:r>
            <a:r>
              <a:rPr lang="en-US" altLang="zh-TW" b="1" dirty="0" smtClean="0"/>
              <a:t>:</a:t>
            </a:r>
            <a:r>
              <a:rPr lang="en-US" altLang="zh-TW" dirty="0" smtClean="0"/>
              <a:t> </a:t>
            </a:r>
            <a:r>
              <a:rPr lang="en-GB" altLang="zh-TW" dirty="0" smtClean="0"/>
              <a:t>Perform moderate-intensity aerobic PA on </a:t>
            </a:r>
            <a:r>
              <a:rPr lang="en-US" altLang="zh-TW" b="1" dirty="0" smtClean="0">
                <a:latin typeface="Times New Roman"/>
                <a:cs typeface="Times New Roman"/>
              </a:rPr>
              <a:t>≥</a:t>
            </a:r>
            <a:r>
              <a:rPr lang="en-US" altLang="zh-TW" dirty="0" smtClean="0">
                <a:latin typeface="Times New Roman"/>
                <a:cs typeface="Times New Roman"/>
              </a:rPr>
              <a:t> </a:t>
            </a:r>
            <a:r>
              <a:rPr lang="en-US" altLang="zh-TW" b="1" dirty="0" smtClean="0"/>
              <a:t>5 days/wk </a:t>
            </a:r>
            <a:r>
              <a:rPr lang="en-US" altLang="zh-TW" dirty="0" smtClean="0"/>
              <a:t>or </a:t>
            </a:r>
            <a:r>
              <a:rPr lang="en-GB" altLang="zh-TW" dirty="0" smtClean="0"/>
              <a:t>vigorous PA on </a:t>
            </a:r>
            <a:r>
              <a:rPr lang="en-US" altLang="zh-TW" dirty="0" smtClean="0"/>
              <a:t>at least 3 days/wk, or a weekly combination of 3-5 days/wk of moderate- and </a:t>
            </a:r>
            <a:r>
              <a:rPr lang="en-GB" altLang="zh-TW" dirty="0" smtClean="0"/>
              <a:t>vigorous exercise</a:t>
            </a:r>
          </a:p>
          <a:p>
            <a:pPr>
              <a:defRPr/>
            </a:pPr>
            <a:r>
              <a:rPr lang="en-US" altLang="zh-TW" u="sng" dirty="0" smtClean="0">
                <a:solidFill>
                  <a:schemeClr val="accent6">
                    <a:lumMod val="75000"/>
                  </a:schemeClr>
                </a:solidFill>
              </a:rPr>
              <a:t>Intensity</a:t>
            </a:r>
            <a:r>
              <a:rPr lang="en-US" altLang="zh-TW" dirty="0" smtClean="0"/>
              <a:t>: </a:t>
            </a:r>
            <a:r>
              <a:rPr lang="en-GB" altLang="zh-TW" dirty="0" smtClean="0"/>
              <a:t>A combination of </a:t>
            </a:r>
            <a:r>
              <a:rPr lang="en-GB" altLang="zh-TW" b="1" dirty="0" smtClean="0"/>
              <a:t>moderate and vigorous</a:t>
            </a:r>
            <a:r>
              <a:rPr lang="en-GB" altLang="zh-TW" dirty="0" smtClean="0"/>
              <a:t>-intensity aerobic exercise is recommended </a:t>
            </a:r>
            <a:r>
              <a:rPr lang="en-GB" altLang="zh-TW" u="sng" dirty="0" smtClean="0">
                <a:solidFill>
                  <a:srgbClr val="FF0000"/>
                </a:solidFill>
              </a:rPr>
              <a:t>(Use of RPE preferable)</a:t>
            </a:r>
            <a:endParaRPr lang="en-US" altLang="zh-TW" u="sng" dirty="0" smtClean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6725" y="3429000"/>
            <a:ext cx="8280400" cy="584200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3200" dirty="0">
                <a:solidFill>
                  <a:schemeClr val="bg1"/>
                </a:solidFill>
                <a:latin typeface="+mn-lt"/>
              </a:rPr>
              <a:t>Similar to Recommendations for Health Adults</a:t>
            </a:r>
            <a:endParaRPr lang="zh-TW" altLang="en-US" sz="32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sz="3600" dirty="0" smtClean="0">
                <a:solidFill>
                  <a:srgbClr val="1F497D"/>
                </a:solidFill>
              </a:rPr>
              <a:t>Recommendations for Prescribing </a:t>
            </a:r>
            <a:r>
              <a:rPr lang="en-US" altLang="zh-TW" sz="3600" dirty="0" smtClean="0">
                <a:solidFill>
                  <a:srgbClr val="FF0000"/>
                </a:solidFill>
              </a:rPr>
              <a:t>Aerobic Exercise</a:t>
            </a:r>
            <a:r>
              <a:rPr lang="en-US" altLang="zh-TW" sz="3600" dirty="0" smtClean="0">
                <a:solidFill>
                  <a:srgbClr val="1F497D"/>
                </a:solidFill>
              </a:rPr>
              <a:t> to Healthy Older Adults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938"/>
            <a:ext cx="8229600" cy="3744912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altLang="zh-TW" u="sng" dirty="0" smtClean="0">
                <a:solidFill>
                  <a:schemeClr val="accent6">
                    <a:lumMod val="75000"/>
                  </a:schemeClr>
                </a:solidFill>
              </a:rPr>
              <a:t>Time</a:t>
            </a:r>
            <a:r>
              <a:rPr lang="en-US" altLang="zh-TW" dirty="0" smtClean="0"/>
              <a:t>: </a:t>
            </a:r>
          </a:p>
          <a:p>
            <a:pPr lvl="1">
              <a:defRPr/>
            </a:pPr>
            <a:r>
              <a:rPr lang="en-GB" altLang="zh-TW" dirty="0" smtClean="0"/>
              <a:t>Perform moderate-intensity exercise for </a:t>
            </a:r>
            <a:r>
              <a:rPr lang="en-US" altLang="zh-TW" b="1" dirty="0" smtClean="0">
                <a:latin typeface="Times New Roman"/>
                <a:cs typeface="Times New Roman"/>
              </a:rPr>
              <a:t>≥</a:t>
            </a:r>
            <a:r>
              <a:rPr lang="en-US" altLang="zh-TW" dirty="0" smtClean="0">
                <a:latin typeface="Times New Roman"/>
                <a:cs typeface="Times New Roman"/>
              </a:rPr>
              <a:t> </a:t>
            </a:r>
            <a:r>
              <a:rPr lang="en-GB" altLang="zh-TW" dirty="0" smtClean="0"/>
              <a:t>30 </a:t>
            </a:r>
            <a:r>
              <a:rPr lang="en-US" altLang="zh-TW" dirty="0" smtClean="0"/>
              <a:t>min/d to a total of </a:t>
            </a:r>
            <a:r>
              <a:rPr lang="en-US" altLang="zh-TW" b="1" dirty="0" smtClean="0">
                <a:latin typeface="Times New Roman"/>
                <a:cs typeface="Times New Roman"/>
              </a:rPr>
              <a:t>≥</a:t>
            </a:r>
            <a:r>
              <a:rPr lang="en-US" altLang="zh-TW" dirty="0" smtClean="0">
                <a:latin typeface="Times New Roman"/>
                <a:cs typeface="Times New Roman"/>
              </a:rPr>
              <a:t> </a:t>
            </a:r>
            <a:r>
              <a:rPr lang="en-US" altLang="zh-TW" b="1" dirty="0" smtClean="0"/>
              <a:t>150 min/wk</a:t>
            </a:r>
            <a:r>
              <a:rPr lang="en-US" altLang="zh-TW" dirty="0" smtClean="0"/>
              <a:t> OR vigorous intensity </a:t>
            </a:r>
            <a:r>
              <a:rPr lang="en-GB" altLang="zh-TW" dirty="0" smtClean="0"/>
              <a:t>exercise for </a:t>
            </a:r>
            <a:r>
              <a:rPr lang="en-US" altLang="zh-TW" b="1" dirty="0" smtClean="0">
                <a:latin typeface="Times New Roman"/>
                <a:cs typeface="Times New Roman"/>
              </a:rPr>
              <a:t>≥</a:t>
            </a:r>
            <a:r>
              <a:rPr lang="en-US" altLang="zh-TW" dirty="0" smtClean="0">
                <a:latin typeface="Times New Roman"/>
                <a:cs typeface="Times New Roman"/>
              </a:rPr>
              <a:t>  </a:t>
            </a:r>
            <a:r>
              <a:rPr lang="en-GB" altLang="zh-TW" dirty="0" smtClean="0"/>
              <a:t>20 </a:t>
            </a:r>
            <a:r>
              <a:rPr lang="en-US" altLang="zh-TW" dirty="0" smtClean="0"/>
              <a:t>min/day to a total of </a:t>
            </a:r>
            <a:r>
              <a:rPr lang="en-US" altLang="zh-TW" b="1" dirty="0" smtClean="0">
                <a:latin typeface="Times New Roman"/>
                <a:cs typeface="Times New Roman"/>
              </a:rPr>
              <a:t>≥</a:t>
            </a:r>
            <a:r>
              <a:rPr lang="en-US" altLang="zh-TW" dirty="0" smtClean="0"/>
              <a:t> 75 min/wk.  (in bouts of </a:t>
            </a:r>
            <a:r>
              <a:rPr lang="en-US" altLang="zh-TW" dirty="0" smtClean="0">
                <a:latin typeface="Times New Roman"/>
                <a:cs typeface="Times New Roman"/>
              </a:rPr>
              <a:t>≥</a:t>
            </a:r>
            <a:r>
              <a:rPr lang="en-US" altLang="zh-TW" dirty="0" smtClean="0"/>
              <a:t>10 min)</a:t>
            </a:r>
          </a:p>
          <a:p>
            <a:pPr lvl="1">
              <a:defRPr/>
            </a:pPr>
            <a:r>
              <a:rPr lang="en-GB" altLang="zh-TW" dirty="0" smtClean="0"/>
              <a:t>To ↑health benefits, increase </a:t>
            </a:r>
            <a:r>
              <a:rPr lang="en-US" altLang="zh-TW" dirty="0" smtClean="0"/>
              <a:t>duration to </a:t>
            </a:r>
            <a:r>
              <a:rPr lang="en-US" altLang="zh-TW" b="1" dirty="0" smtClean="0"/>
              <a:t>300 min/wk </a:t>
            </a:r>
            <a:r>
              <a:rPr lang="en-US" altLang="zh-TW" dirty="0" smtClean="0"/>
              <a:t>of moderate-intensity, OR 150 min/wk </a:t>
            </a:r>
            <a:r>
              <a:rPr lang="en-GB" altLang="zh-TW" dirty="0" smtClean="0"/>
              <a:t>of vigorous-intensity </a:t>
            </a:r>
            <a:r>
              <a:rPr lang="en-US" altLang="zh-TW" dirty="0" smtClean="0"/>
              <a:t>exercise (or an eq. </a:t>
            </a:r>
            <a:r>
              <a:rPr lang="en-GB" altLang="zh-TW" dirty="0" smtClean="0"/>
              <a:t>combination of both)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/>
          <a:lstStyle/>
          <a:p>
            <a:r>
              <a:rPr lang="en-US" altLang="zh-TW" smtClean="0"/>
              <a:t>What We Know from Research…</a:t>
            </a:r>
            <a:endParaRPr lang="zh-TW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938"/>
            <a:ext cx="8229600" cy="3744912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altLang="zh-TW" sz="3400" dirty="0" smtClean="0"/>
              <a:t>Regular PA reduces the risk of many adverse health outcomes</a:t>
            </a:r>
            <a:endParaRPr lang="zh-TW" altLang="zh-TW" sz="3400" dirty="0" smtClean="0"/>
          </a:p>
          <a:p>
            <a:pPr>
              <a:defRPr/>
            </a:pPr>
            <a:r>
              <a:rPr lang="en-US" altLang="zh-TW" sz="3400" dirty="0" smtClean="0"/>
              <a:t>Health benefits occur for all age and racial group, as well as </a:t>
            </a:r>
            <a:r>
              <a:rPr lang="en-GB" altLang="zh-TW" sz="3400" dirty="0" smtClean="0"/>
              <a:t>people with disabilities</a:t>
            </a:r>
            <a:endParaRPr lang="zh-TW" altLang="zh-TW" sz="3400" dirty="0" smtClean="0"/>
          </a:p>
          <a:p>
            <a:pPr>
              <a:defRPr/>
            </a:pPr>
            <a:r>
              <a:rPr lang="en-US" altLang="zh-TW" sz="3400" dirty="0" smtClean="0"/>
              <a:t>Benefits of PA far outweigh the possibility of adverse outcomes</a:t>
            </a:r>
            <a:endParaRPr lang="zh-TW" altLang="zh-TW" sz="3400" dirty="0" smtClean="0"/>
          </a:p>
          <a:p>
            <a:pPr>
              <a:defRPr/>
            </a:pPr>
            <a:r>
              <a:rPr lang="en-US" altLang="zh-TW" sz="3400" dirty="0" smtClean="0"/>
              <a:t>Some physical activity is better than none</a:t>
            </a:r>
            <a:endParaRPr lang="zh-TW" altLang="zh-TW" sz="3400" dirty="0" smtClean="0"/>
          </a:p>
          <a:p>
            <a:pPr>
              <a:defRPr/>
            </a:pPr>
            <a:r>
              <a:rPr lang="en-US" altLang="zh-TW" sz="3400" dirty="0" smtClean="0"/>
              <a:t>Both aerobic and muscle-strengthening (resistance) PA are beneficial</a:t>
            </a:r>
            <a:endParaRPr lang="zh-TW" altLang="zh-TW" sz="3400" dirty="0" smtClean="0"/>
          </a:p>
          <a:p>
            <a:pPr>
              <a:defRPr/>
            </a:pPr>
            <a:r>
              <a:rPr lang="en-US" altLang="zh-TW" sz="3400" dirty="0" smtClean="0"/>
              <a:t>Most health benefits occur with at least 150 </a:t>
            </a:r>
            <a:r>
              <a:rPr lang="en-US" altLang="zh-TW" sz="3400" dirty="0" err="1" smtClean="0"/>
              <a:t>mins</a:t>
            </a:r>
            <a:r>
              <a:rPr lang="en-US" altLang="zh-TW" sz="3400" dirty="0" smtClean="0"/>
              <a:t> a week of moderate-intensity PA. Additional benefits occur as the amount of PA increases</a:t>
            </a:r>
            <a:endParaRPr lang="zh-TW" altLang="zh-TW" sz="3400" dirty="0" smtClean="0"/>
          </a:p>
          <a:p>
            <a:pPr>
              <a:defRPr/>
            </a:pPr>
            <a:endParaRPr lang="zh-TW" alt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sz="3600" dirty="0" smtClean="0">
                <a:solidFill>
                  <a:srgbClr val="1F497D"/>
                </a:solidFill>
              </a:rPr>
              <a:t>Recommendations for Prescribing </a:t>
            </a:r>
            <a:r>
              <a:rPr lang="en-US" altLang="zh-TW" sz="3600" dirty="0" smtClean="0">
                <a:solidFill>
                  <a:srgbClr val="FF0000"/>
                </a:solidFill>
              </a:rPr>
              <a:t>Aerobic Exercise</a:t>
            </a:r>
            <a:r>
              <a:rPr lang="en-US" altLang="zh-TW" sz="3600" dirty="0" smtClean="0">
                <a:solidFill>
                  <a:srgbClr val="1F497D"/>
                </a:solidFill>
              </a:rPr>
              <a:t> to Healthy Older Adults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938"/>
            <a:ext cx="8229600" cy="3744912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altLang="zh-TW" u="sng" dirty="0" smtClean="0">
                <a:solidFill>
                  <a:schemeClr val="accent6">
                    <a:lumMod val="75000"/>
                  </a:schemeClr>
                </a:solidFill>
              </a:rPr>
              <a:t>Time</a:t>
            </a:r>
            <a:r>
              <a:rPr lang="en-US" altLang="zh-TW" dirty="0" smtClean="0"/>
              <a:t>: </a:t>
            </a:r>
          </a:p>
          <a:p>
            <a:pPr lvl="1">
              <a:defRPr/>
            </a:pPr>
            <a:r>
              <a:rPr lang="en-GB" altLang="zh-TW" dirty="0" smtClean="0"/>
              <a:t>Perform moderate-intensity exercise for </a:t>
            </a:r>
            <a:r>
              <a:rPr lang="en-US" altLang="zh-TW" b="1" dirty="0" smtClean="0">
                <a:latin typeface="Times New Roman"/>
                <a:cs typeface="Times New Roman"/>
              </a:rPr>
              <a:t>≥</a:t>
            </a:r>
            <a:r>
              <a:rPr lang="en-US" altLang="zh-TW" dirty="0" smtClean="0">
                <a:latin typeface="Times New Roman"/>
                <a:cs typeface="Times New Roman"/>
              </a:rPr>
              <a:t> </a:t>
            </a:r>
            <a:r>
              <a:rPr lang="en-GB" altLang="zh-TW" dirty="0" smtClean="0"/>
              <a:t>30 </a:t>
            </a:r>
            <a:r>
              <a:rPr lang="en-US" altLang="zh-TW" dirty="0" smtClean="0"/>
              <a:t>min/d to a total of </a:t>
            </a:r>
            <a:r>
              <a:rPr lang="en-US" altLang="zh-TW" b="1" dirty="0" smtClean="0">
                <a:latin typeface="Times New Roman"/>
                <a:cs typeface="Times New Roman"/>
              </a:rPr>
              <a:t>≥</a:t>
            </a:r>
            <a:r>
              <a:rPr lang="en-US" altLang="zh-TW" dirty="0" smtClean="0">
                <a:latin typeface="Times New Roman"/>
                <a:cs typeface="Times New Roman"/>
              </a:rPr>
              <a:t> </a:t>
            </a:r>
            <a:r>
              <a:rPr lang="en-US" altLang="zh-TW" b="1" dirty="0" smtClean="0"/>
              <a:t>150 min/wk</a:t>
            </a:r>
            <a:r>
              <a:rPr lang="en-US" altLang="zh-TW" dirty="0" smtClean="0"/>
              <a:t> OR vigorous intensity </a:t>
            </a:r>
            <a:r>
              <a:rPr lang="en-GB" altLang="zh-TW" dirty="0" smtClean="0"/>
              <a:t>exercise for </a:t>
            </a:r>
            <a:r>
              <a:rPr lang="en-US" altLang="zh-TW" b="1" dirty="0" smtClean="0">
                <a:latin typeface="Times New Roman"/>
                <a:cs typeface="Times New Roman"/>
              </a:rPr>
              <a:t>≥</a:t>
            </a:r>
            <a:r>
              <a:rPr lang="en-US" altLang="zh-TW" dirty="0" smtClean="0">
                <a:latin typeface="Times New Roman"/>
                <a:cs typeface="Times New Roman"/>
              </a:rPr>
              <a:t> </a:t>
            </a:r>
            <a:r>
              <a:rPr lang="en-GB" altLang="zh-TW" dirty="0" smtClean="0"/>
              <a:t>20 </a:t>
            </a:r>
            <a:r>
              <a:rPr lang="en-US" altLang="zh-TW" dirty="0" smtClean="0"/>
              <a:t>min/d to a total of </a:t>
            </a:r>
            <a:r>
              <a:rPr lang="en-US" altLang="zh-TW" b="1" dirty="0" smtClean="0">
                <a:latin typeface="Times New Roman"/>
                <a:cs typeface="Times New Roman"/>
              </a:rPr>
              <a:t>≥</a:t>
            </a:r>
            <a:r>
              <a:rPr lang="en-US" altLang="zh-TW" dirty="0" smtClean="0">
                <a:latin typeface="Times New Roman"/>
                <a:cs typeface="Times New Roman"/>
              </a:rPr>
              <a:t> </a:t>
            </a:r>
            <a:r>
              <a:rPr lang="en-US" altLang="zh-TW" dirty="0" smtClean="0"/>
              <a:t>75 min/wk.  (in bouts of </a:t>
            </a:r>
            <a:r>
              <a:rPr lang="en-US" altLang="zh-TW" dirty="0" smtClean="0">
                <a:latin typeface="Times New Roman"/>
                <a:cs typeface="Times New Roman"/>
              </a:rPr>
              <a:t>≥</a:t>
            </a:r>
            <a:r>
              <a:rPr lang="en-US" altLang="zh-TW" dirty="0" smtClean="0"/>
              <a:t>10 min)</a:t>
            </a:r>
          </a:p>
          <a:p>
            <a:pPr lvl="1">
              <a:defRPr/>
            </a:pPr>
            <a:r>
              <a:rPr lang="en-GB" altLang="zh-TW" dirty="0" smtClean="0"/>
              <a:t>To ↑health benefits, increase </a:t>
            </a:r>
            <a:r>
              <a:rPr lang="en-US" altLang="zh-TW" dirty="0" smtClean="0"/>
              <a:t>duration to </a:t>
            </a:r>
            <a:r>
              <a:rPr lang="en-US" altLang="zh-TW" b="1" dirty="0" smtClean="0"/>
              <a:t>300 min/wk </a:t>
            </a:r>
            <a:r>
              <a:rPr lang="en-US" altLang="zh-TW" dirty="0" smtClean="0"/>
              <a:t>of moderate-intensity, OR 150 min/wk </a:t>
            </a:r>
            <a:r>
              <a:rPr lang="en-GB" altLang="zh-TW" dirty="0" smtClean="0"/>
              <a:t>of vigorous-intensity </a:t>
            </a:r>
            <a:r>
              <a:rPr lang="en-US" altLang="zh-TW" dirty="0" smtClean="0"/>
              <a:t>exercise (or an eq. </a:t>
            </a:r>
            <a:r>
              <a:rPr lang="en-GB" altLang="zh-TW" dirty="0" smtClean="0"/>
              <a:t>combination of both)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6725" y="3429000"/>
            <a:ext cx="8280400" cy="584200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3200" dirty="0">
                <a:solidFill>
                  <a:schemeClr val="bg1"/>
                </a:solidFill>
                <a:latin typeface="+mn-lt"/>
              </a:rPr>
              <a:t>Same as the Recommendations for Health Adults</a:t>
            </a:r>
            <a:endParaRPr lang="zh-TW" altLang="en-US" sz="32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sz="3600" dirty="0" smtClean="0">
                <a:solidFill>
                  <a:srgbClr val="1F497D"/>
                </a:solidFill>
              </a:rPr>
              <a:t>Recommendations for Prescribing </a:t>
            </a:r>
            <a:r>
              <a:rPr lang="en-US" altLang="zh-TW" sz="3600" dirty="0" smtClean="0">
                <a:solidFill>
                  <a:srgbClr val="FF0000"/>
                </a:solidFill>
              </a:rPr>
              <a:t>Aerobic Exercise</a:t>
            </a:r>
            <a:r>
              <a:rPr lang="en-US" altLang="zh-TW" sz="3600" dirty="0" smtClean="0">
                <a:solidFill>
                  <a:srgbClr val="1F497D"/>
                </a:solidFill>
              </a:rPr>
              <a:t> to Healthy Older Adults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938"/>
            <a:ext cx="8229600" cy="37449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TW" u="sng" dirty="0" smtClean="0">
                <a:solidFill>
                  <a:schemeClr val="accent6">
                    <a:lumMod val="75000"/>
                  </a:schemeClr>
                </a:solidFill>
              </a:rPr>
              <a:t>Type</a:t>
            </a:r>
            <a:r>
              <a:rPr lang="en-US" altLang="zh-TW" dirty="0" smtClean="0"/>
              <a:t>: </a:t>
            </a:r>
          </a:p>
        </p:txBody>
      </p:sp>
      <p:pic>
        <p:nvPicPr>
          <p:cNvPr id="5530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781" t="23750" r="15765" b="36349"/>
          <a:stretch>
            <a:fillRect/>
          </a:stretch>
        </p:blipFill>
        <p:spPr bwMode="auto">
          <a:xfrm>
            <a:off x="528638" y="2997200"/>
            <a:ext cx="8064500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188" y="5805488"/>
            <a:ext cx="7993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*Typically performed at a vigorous intensity and recommended for those who exercise regularly or who are at least of average physical fitness</a:t>
            </a:r>
            <a:endParaRPr lang="zh-TW" altLang="en-US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781" t="23750" r="15765" b="36349"/>
          <a:stretch>
            <a:fillRect/>
          </a:stretch>
        </p:blipFill>
        <p:spPr bwMode="auto">
          <a:xfrm>
            <a:off x="528638" y="2997200"/>
            <a:ext cx="8064500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sz="3600" dirty="0" smtClean="0">
                <a:solidFill>
                  <a:srgbClr val="1F497D"/>
                </a:solidFill>
              </a:rPr>
              <a:t>Recommendations for Prescribing </a:t>
            </a:r>
            <a:r>
              <a:rPr lang="en-US" altLang="zh-TW" sz="3600" dirty="0" smtClean="0">
                <a:solidFill>
                  <a:srgbClr val="FF0000"/>
                </a:solidFill>
              </a:rPr>
              <a:t>Aerobic Exercise</a:t>
            </a:r>
            <a:r>
              <a:rPr lang="en-US" altLang="zh-TW" sz="3600" dirty="0" smtClean="0">
                <a:solidFill>
                  <a:srgbClr val="1F497D"/>
                </a:solidFill>
              </a:rPr>
              <a:t> to Healthy Older Adults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938"/>
            <a:ext cx="8229600" cy="37449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TW" u="sng" dirty="0" smtClean="0">
                <a:solidFill>
                  <a:schemeClr val="accent6">
                    <a:lumMod val="75000"/>
                  </a:schemeClr>
                </a:solidFill>
              </a:rPr>
              <a:t>Type</a:t>
            </a:r>
            <a:r>
              <a:rPr lang="en-US" altLang="zh-TW" dirty="0" smtClean="0"/>
              <a:t>: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750" y="3429000"/>
            <a:ext cx="8064500" cy="1570038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3200" dirty="0">
                <a:solidFill>
                  <a:schemeClr val="bg1"/>
                </a:solidFill>
                <a:latin typeface="+mn-lt"/>
              </a:rPr>
              <a:t>Similar with that for Health Adults, except: </a:t>
            </a:r>
          </a:p>
          <a:p>
            <a:pPr>
              <a:defRPr/>
            </a:pPr>
            <a:r>
              <a:rPr lang="en-US" altLang="zh-TW" sz="3200" dirty="0">
                <a:solidFill>
                  <a:srgbClr val="FFC000"/>
                </a:solidFill>
                <a:latin typeface="+mn-lt"/>
              </a:rPr>
              <a:t>Exercise that does not impose excessive </a:t>
            </a:r>
            <a:r>
              <a:rPr lang="en-US" altLang="zh-TW" sz="3200" dirty="0" err="1">
                <a:solidFill>
                  <a:srgbClr val="FFC000"/>
                </a:solidFill>
                <a:latin typeface="+mn-lt"/>
              </a:rPr>
              <a:t>orthopaedic</a:t>
            </a:r>
            <a:r>
              <a:rPr lang="en-US" altLang="zh-TW" sz="3200" dirty="0">
                <a:solidFill>
                  <a:srgbClr val="FFC000"/>
                </a:solidFill>
                <a:latin typeface="+mn-lt"/>
              </a:rPr>
              <a:t> stress is preferable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188" y="5805488"/>
            <a:ext cx="7993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*Typically performed at a vigorous intensity and recommended for those who exercise regularly or who are at least of average physical fitness</a:t>
            </a:r>
            <a:endParaRPr lang="zh-TW" altLang="en-US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altLang="zh-TW" dirty="0" smtClean="0"/>
              <a:t>Special Precautions for Healthy Older Adults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938"/>
            <a:ext cx="8229600" cy="3744912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altLang="zh-TW" dirty="0" smtClean="0"/>
              <a:t>PA Intensity and duration should be low at the beginning in particular for those are highly        de-conditioned, functionally limited, or have chronic conditions that affect their ability to perform physical tasks</a:t>
            </a:r>
          </a:p>
          <a:p>
            <a:pPr>
              <a:defRPr/>
            </a:pPr>
            <a:r>
              <a:rPr lang="en-US" altLang="zh-TW" dirty="0" smtClean="0"/>
              <a:t>For resistance training involving use of weight-lifting machines, initial training sessions should be supervised and monitored by personnel who are sensitive to special needs </a:t>
            </a:r>
            <a:r>
              <a:rPr lang="en-GB" altLang="zh-TW" dirty="0" smtClean="0"/>
              <a:t>of older adults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altLang="zh-TW" dirty="0" smtClean="0"/>
              <a:t>Special Precautions for Healthy Older Adults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938"/>
            <a:ext cx="8229600" cy="37449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TW" dirty="0" smtClean="0"/>
              <a:t>Progression of activities should be individualized and tailored to tolerance and </a:t>
            </a:r>
            <a:r>
              <a:rPr lang="en-GB" altLang="zh-TW" dirty="0" smtClean="0"/>
              <a:t>preference</a:t>
            </a:r>
          </a:p>
          <a:p>
            <a:pPr>
              <a:defRPr/>
            </a:pPr>
            <a:r>
              <a:rPr lang="en-US" altLang="zh-TW" dirty="0" smtClean="0"/>
              <a:t>In the early stages of exercise programme, muscle strengthening activities may need to precede aerobic exercise among very frail individuals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2420938"/>
            <a:ext cx="3887787" cy="1368425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altLang="zh-HK" sz="2400" b="1" dirty="0"/>
              <a:t>Hong Kong Reference Framework for Preventive Care for </a:t>
            </a:r>
            <a:r>
              <a:rPr lang="en-US" altLang="zh-HK" sz="2400" b="1" u="sng" dirty="0"/>
              <a:t>Older Adults </a:t>
            </a:r>
            <a:r>
              <a:rPr lang="en-US" altLang="zh-HK" sz="2400" b="1" dirty="0"/>
              <a:t>in Primary Care Settings</a:t>
            </a:r>
          </a:p>
          <a:p>
            <a:pPr marL="0" indent="0">
              <a:buFont typeface="Arial" charset="0"/>
              <a:buNone/>
              <a:defRPr/>
            </a:pPr>
            <a:r>
              <a:rPr lang="en-US" altLang="zh-HK" sz="2400" dirty="0"/>
              <a:t>http://www.pco.gov.hk/english/resource/professionals_preventive_older_pdf.html</a:t>
            </a:r>
          </a:p>
        </p:txBody>
      </p:sp>
      <p:sp>
        <p:nvSpPr>
          <p:cNvPr id="59395" name="Title 1"/>
          <p:cNvSpPr>
            <a:spLocks noGrp="1"/>
          </p:cNvSpPr>
          <p:nvPr>
            <p:ph type="title"/>
          </p:nvPr>
        </p:nvSpPr>
        <p:spPr>
          <a:xfrm>
            <a:off x="395288" y="1412875"/>
            <a:ext cx="8569325" cy="936625"/>
          </a:xfrm>
        </p:spPr>
        <p:txBody>
          <a:bodyPr/>
          <a:lstStyle/>
          <a:p>
            <a:r>
              <a:rPr lang="en-GB" altLang="zh-TW" smtClean="0"/>
              <a:t>Further Reading</a:t>
            </a:r>
            <a:endParaRPr lang="zh-TW" altLang="en-US" smtClean="0"/>
          </a:p>
        </p:txBody>
      </p:sp>
      <p:pic>
        <p:nvPicPr>
          <p:cNvPr id="59396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366" t="9344" r="34741" b="8244"/>
          <a:stretch>
            <a:fillRect/>
          </a:stretch>
        </p:blipFill>
        <p:spPr bwMode="auto">
          <a:xfrm>
            <a:off x="4954588" y="1268413"/>
            <a:ext cx="3578225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89045F-0737-4A4D-ADC9-5DEF162412CF}" type="slidenum">
              <a:rPr lang="zh-TW" altLang="en-US" smtClean="0"/>
              <a:pPr>
                <a:defRPr/>
              </a:pPr>
              <a:t>45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HK" smtClean="0">
                <a:solidFill>
                  <a:schemeClr val="tx2"/>
                </a:solidFill>
                <a:latin typeface="Impact" pitchFamily="34" charset="0"/>
              </a:rPr>
              <a:t>Some Practical Examples of </a:t>
            </a:r>
            <a:br>
              <a:rPr lang="en-US" altLang="zh-HK" smtClean="0">
                <a:solidFill>
                  <a:schemeClr val="tx2"/>
                </a:solidFill>
                <a:latin typeface="Impact" pitchFamily="34" charset="0"/>
              </a:rPr>
            </a:br>
            <a:r>
              <a:rPr lang="en-US" altLang="zh-HK" smtClean="0">
                <a:solidFill>
                  <a:schemeClr val="tx2"/>
                </a:solidFill>
                <a:latin typeface="Impact" pitchFamily="34" charset="0"/>
              </a:rPr>
              <a:t>Aerobic Exercise</a:t>
            </a:r>
            <a:endParaRPr lang="zh-HK" altLang="en-US" smtClean="0"/>
          </a:p>
        </p:txBody>
      </p:sp>
      <p:sp>
        <p:nvSpPr>
          <p:cNvPr id="2" name="副標題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zh-HK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tx2"/>
                </a:solidFill>
                <a:latin typeface="Impact" pitchFamily="34" charset="0"/>
              </a:rPr>
              <a:t>End of Presentation</a:t>
            </a:r>
            <a:endParaRPr lang="zh-TW" altLang="en-US" smtClean="0">
              <a:solidFill>
                <a:schemeClr val="tx2"/>
              </a:solidFill>
              <a:latin typeface="Impact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Please refer to Doctor’s Handbook: </a:t>
            </a:r>
            <a:br>
              <a:rPr lang="en-US" altLang="zh-TW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altLang="zh-TW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Chapters 4-5 for further reading</a:t>
            </a:r>
            <a:endParaRPr lang="zh-TW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tx2"/>
                </a:solidFill>
                <a:latin typeface="Impact" pitchFamily="34" charset="0"/>
              </a:rPr>
              <a:t>Questions and Answers</a:t>
            </a:r>
            <a:endParaRPr lang="zh-TW" altLang="en-US" smtClean="0">
              <a:solidFill>
                <a:schemeClr val="tx2"/>
              </a:solidFill>
              <a:latin typeface="Impact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/>
          <a:lstStyle/>
          <a:p>
            <a:r>
              <a:rPr lang="en-US" altLang="zh-TW" smtClean="0"/>
              <a:t>What is Exercise Prescription?</a:t>
            </a:r>
            <a:endParaRPr lang="zh-TW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938"/>
            <a:ext cx="8229600" cy="3744912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altLang="zh-TW" dirty="0" smtClean="0"/>
              <a:t>The process of designing a regimen of PA for a client/patient in a systematic and individualized manner for a specified purpose </a:t>
            </a:r>
          </a:p>
          <a:p>
            <a:pPr>
              <a:defRPr/>
            </a:pPr>
            <a:r>
              <a:rPr lang="en-US" altLang="zh-TW" dirty="0" smtClean="0"/>
              <a:t>Based on specific and unique needs and interests of the client/patient, as well as results of their clinical assessments</a:t>
            </a:r>
          </a:p>
          <a:p>
            <a:pPr>
              <a:defRPr/>
            </a:pPr>
            <a:r>
              <a:rPr lang="en-US" altLang="zh-TW" dirty="0" smtClean="0"/>
              <a:t>The goal should be successful integration of exercise principles and behavioral techniques that motivates the participant to be compliant, thus achieving their purpose </a:t>
            </a:r>
            <a:endParaRPr lang="zh-TW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HK" smtClean="0">
                <a:solidFill>
                  <a:schemeClr val="tx2"/>
                </a:solidFill>
                <a:latin typeface="Impact" pitchFamily="34" charset="0"/>
              </a:rPr>
              <a:t>Principles of </a:t>
            </a:r>
            <a:br>
              <a:rPr lang="en-US" altLang="zh-HK" smtClean="0">
                <a:solidFill>
                  <a:schemeClr val="tx2"/>
                </a:solidFill>
                <a:latin typeface="Impact" pitchFamily="34" charset="0"/>
              </a:rPr>
            </a:br>
            <a:r>
              <a:rPr lang="en-US" altLang="zh-HK" smtClean="0">
                <a:solidFill>
                  <a:schemeClr val="tx2"/>
                </a:solidFill>
                <a:latin typeface="Impact" pitchFamily="34" charset="0"/>
              </a:rPr>
              <a:t>Prescribing Aerobic Exercise</a:t>
            </a:r>
            <a:endParaRPr lang="zh-HK" altLang="en-US" smtClean="0">
              <a:solidFill>
                <a:schemeClr val="tx2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/>
          <a:lstStyle/>
          <a:p>
            <a:r>
              <a:rPr lang="en-US" altLang="zh-TW" smtClean="0"/>
              <a:t>Definition of Aerobic Exercise</a:t>
            </a:r>
            <a:endParaRPr lang="zh-TW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938"/>
            <a:ext cx="5627688" cy="3744912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Any activity that </a:t>
            </a:r>
          </a:p>
          <a:p>
            <a:pPr lvl="1">
              <a:defRPr/>
            </a:pPr>
            <a:r>
              <a:rPr lang="en-US" altLang="zh-TW" sz="3200" dirty="0" smtClean="0"/>
              <a:t>uses large muscle groups, </a:t>
            </a:r>
          </a:p>
          <a:p>
            <a:pPr lvl="1">
              <a:defRPr/>
            </a:pPr>
            <a:r>
              <a:rPr lang="en-US" altLang="zh-TW" sz="3200" dirty="0" smtClean="0"/>
              <a:t>can be maintained continuously, and</a:t>
            </a:r>
          </a:p>
          <a:p>
            <a:pPr lvl="1">
              <a:defRPr/>
            </a:pPr>
            <a:r>
              <a:rPr lang="en-US" altLang="zh-TW" sz="3200" dirty="0" smtClean="0"/>
              <a:t>is rhythmical in nature</a:t>
            </a:r>
            <a:endParaRPr lang="zh-TW" altLang="en-US" sz="3200" dirty="0"/>
          </a:p>
        </p:txBody>
      </p:sp>
      <p:pic>
        <p:nvPicPr>
          <p:cNvPr id="19460" name="Picture 4" descr="相片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420938"/>
            <a:ext cx="2490788" cy="375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u="sng" dirty="0" smtClean="0"/>
              <a:t>FIVE</a:t>
            </a:r>
            <a:r>
              <a:rPr lang="en-US" altLang="zh-TW" dirty="0" smtClean="0"/>
              <a:t> Essential Components of </a:t>
            </a:r>
            <a:br>
              <a:rPr lang="en-US" altLang="zh-TW" dirty="0" smtClean="0"/>
            </a:br>
            <a:r>
              <a:rPr lang="en-US" altLang="zh-TW" dirty="0" smtClean="0"/>
              <a:t>Prescribing Aerobic Exercise 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938"/>
            <a:ext cx="8229600" cy="3744912"/>
          </a:xfrm>
        </p:spPr>
        <p:txBody>
          <a:bodyPr/>
          <a:lstStyle/>
          <a:p>
            <a:pPr>
              <a:defRPr/>
            </a:pPr>
            <a:r>
              <a:rPr lang="en-US" altLang="zh-TW" b="1" u="sng" dirty="0" smtClean="0"/>
              <a:t>F</a:t>
            </a:r>
            <a:r>
              <a:rPr lang="en-US" altLang="zh-TW" dirty="0" smtClean="0"/>
              <a:t>requency</a:t>
            </a:r>
          </a:p>
          <a:p>
            <a:pPr>
              <a:defRPr/>
            </a:pPr>
            <a:r>
              <a:rPr lang="en-US" altLang="zh-TW" b="1" u="sng" dirty="0" smtClean="0"/>
              <a:t>I</a:t>
            </a:r>
            <a:r>
              <a:rPr lang="en-US" altLang="zh-TW" dirty="0" smtClean="0"/>
              <a:t>ntensity</a:t>
            </a:r>
          </a:p>
          <a:p>
            <a:pPr>
              <a:defRPr/>
            </a:pPr>
            <a:r>
              <a:rPr lang="en-US" altLang="zh-TW" b="1" u="sng" dirty="0" smtClean="0"/>
              <a:t>T</a:t>
            </a:r>
            <a:r>
              <a:rPr lang="en-US" altLang="zh-TW" dirty="0" smtClean="0"/>
              <a:t>ime (Duration)</a:t>
            </a:r>
          </a:p>
          <a:p>
            <a:pPr>
              <a:defRPr/>
            </a:pPr>
            <a:r>
              <a:rPr lang="en-US" altLang="zh-TW" b="1" u="sng" dirty="0" smtClean="0"/>
              <a:t>T</a:t>
            </a:r>
            <a:r>
              <a:rPr lang="en-US" altLang="zh-TW" dirty="0" smtClean="0"/>
              <a:t>ype</a:t>
            </a:r>
          </a:p>
          <a:p>
            <a:pPr>
              <a:defRPr/>
            </a:pPr>
            <a:r>
              <a:rPr lang="en-US" altLang="zh-TW" dirty="0" smtClean="0"/>
              <a:t>Progression</a:t>
            </a:r>
          </a:p>
        </p:txBody>
      </p:sp>
      <p:sp>
        <p:nvSpPr>
          <p:cNvPr id="4" name="Right Brace 3"/>
          <p:cNvSpPr/>
          <p:nvPr/>
        </p:nvSpPr>
        <p:spPr>
          <a:xfrm>
            <a:off x="3779838" y="2636838"/>
            <a:ext cx="792162" cy="1368425"/>
          </a:xfrm>
          <a:prstGeom prst="rightBrac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624388" y="3008313"/>
            <a:ext cx="4124325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Dosage of </a:t>
            </a:r>
            <a:r>
              <a:rPr lang="en-US" altLang="zh-TW" sz="3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Exercise</a:t>
            </a:r>
            <a:endParaRPr lang="zh-TW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7677150" y="455613"/>
            <a:ext cx="1368425" cy="57626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" name="TextBox 6"/>
          <p:cNvSpPr txBox="1"/>
          <p:nvPr/>
        </p:nvSpPr>
        <p:spPr>
          <a:xfrm>
            <a:off x="7832725" y="384175"/>
            <a:ext cx="11525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4000" b="1" dirty="0">
                <a:solidFill>
                  <a:schemeClr val="tx2"/>
                </a:solidFill>
                <a:latin typeface="+mn-lt"/>
              </a:rPr>
              <a:t>FITT</a:t>
            </a:r>
            <a:endParaRPr lang="zh-TW" altLang="en-US" sz="4000" b="1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6911975" cy="9350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dirty="0" smtClean="0"/>
              <a:t>The “</a:t>
            </a:r>
            <a:r>
              <a:rPr lang="en-US" altLang="zh-TW" u="sng" dirty="0" smtClean="0"/>
              <a:t>Frequency</a:t>
            </a:r>
            <a:r>
              <a:rPr lang="en-US" altLang="zh-TW" dirty="0" smtClean="0"/>
              <a:t>” of Prescribed Aerobic Exercise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938"/>
            <a:ext cx="8229600" cy="3744912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Usually expressed as the number of days per week dedicated to an exercise session</a:t>
            </a:r>
          </a:p>
          <a:p>
            <a:pPr>
              <a:defRPr/>
            </a:pPr>
            <a:r>
              <a:rPr lang="en-US" altLang="zh-TW" dirty="0" smtClean="0"/>
              <a:t>E.g. 5 times per week</a:t>
            </a:r>
          </a:p>
          <a:p>
            <a:pPr>
              <a:defRPr/>
            </a:pPr>
            <a:endParaRPr lang="zh-TW" altLang="en-US" dirty="0"/>
          </a:p>
        </p:txBody>
      </p:sp>
      <p:sp>
        <p:nvSpPr>
          <p:cNvPr id="6" name="Oval 5"/>
          <p:cNvSpPr/>
          <p:nvPr/>
        </p:nvSpPr>
        <p:spPr>
          <a:xfrm>
            <a:off x="7677150" y="455613"/>
            <a:ext cx="1368425" cy="57626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" name="TextBox 6"/>
          <p:cNvSpPr txBox="1"/>
          <p:nvPr/>
        </p:nvSpPr>
        <p:spPr>
          <a:xfrm>
            <a:off x="7832725" y="384175"/>
            <a:ext cx="11525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4000" b="1" dirty="0">
                <a:solidFill>
                  <a:srgbClr val="FF0000"/>
                </a:solidFill>
                <a:latin typeface="+mn-lt"/>
              </a:rPr>
              <a:t>F</a:t>
            </a:r>
            <a:r>
              <a:rPr lang="en-US" altLang="zh-TW" sz="4000" b="1" dirty="0">
                <a:solidFill>
                  <a:schemeClr val="tx2"/>
                </a:solidFill>
                <a:latin typeface="+mn-lt"/>
              </a:rPr>
              <a:t>ITT</a:t>
            </a:r>
            <a:endParaRPr lang="zh-TW" altLang="en-US" sz="40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" name="Isosceles Triangle 7"/>
          <p:cNvSpPr/>
          <p:nvPr/>
        </p:nvSpPr>
        <p:spPr>
          <a:xfrm>
            <a:off x="7905750" y="950913"/>
            <a:ext cx="215900" cy="142875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5496</TotalTime>
  <Words>1886</Words>
  <Application>Microsoft Office PowerPoint</Application>
  <PresentationFormat>On-screen Show (4:3)</PresentationFormat>
  <Paragraphs>254</Paragraphs>
  <Slides>48</Slides>
  <Notes>48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Exercise Prescription  Certificate Course</vt:lpstr>
      <vt:lpstr>Outline of this Session</vt:lpstr>
      <vt:lpstr>Overview of  Exercise Prescription</vt:lpstr>
      <vt:lpstr>What We Know from Research…</vt:lpstr>
      <vt:lpstr>What is Exercise Prescription?</vt:lpstr>
      <vt:lpstr>Principles of  Prescribing Aerobic Exercise</vt:lpstr>
      <vt:lpstr>Definition of Aerobic Exercise</vt:lpstr>
      <vt:lpstr>FIVE Essential Components of  Prescribing Aerobic Exercise </vt:lpstr>
      <vt:lpstr>The “Frequency” of Prescribed Aerobic Exercise</vt:lpstr>
      <vt:lpstr>The “Intensity” of Prescribed Aerobic Exercise</vt:lpstr>
      <vt:lpstr>The “Intensity” of Prescribed Aerobic Exercise - METs</vt:lpstr>
      <vt:lpstr>The “Intensity” of Prescribed Aerobic Exercise – by METs</vt:lpstr>
      <vt:lpstr>The “Intensity” of Prescribed Aerobic Exercise – by METs</vt:lpstr>
      <vt:lpstr>The “Intensity” of Prescribed Aerobic Exercise – by METs</vt:lpstr>
      <vt:lpstr>The “Intensity” of Prescribed Aerobic Exercise – by %HRR  or %HRmax</vt:lpstr>
      <vt:lpstr>The “Intensity” of Prescribed Aerobic Exercise – by %HRR or %HRmax </vt:lpstr>
      <vt:lpstr>The “Intensity” of Prescribed Aerobic Exercise – by %VO2max/%VO2R</vt:lpstr>
      <vt:lpstr>The “Intensity” of Prescribed Aerobic Exercise – by %VO2R</vt:lpstr>
      <vt:lpstr>The “Intensity” of Prescribed Aerobic Exercise – by RPE</vt:lpstr>
      <vt:lpstr>The “Intensity” of Prescribed Aerobic Exercise – by RPE (a 0 to 10 scale)</vt:lpstr>
      <vt:lpstr>The “Time” of Prescribed Aerobic Exercise</vt:lpstr>
      <vt:lpstr>The “Type” of Prescribed Aerobic Exercise</vt:lpstr>
      <vt:lpstr>The “Progression” of Prescribed Aerobic Exercise</vt:lpstr>
      <vt:lpstr>FIVE Essential Components of  Prescribing Aerobic Exercise </vt:lpstr>
      <vt:lpstr>Aerobic Exercise Volume Recommendation</vt:lpstr>
      <vt:lpstr>Global Recommendations on Physical Activity for Health</vt:lpstr>
      <vt:lpstr>Slide 27</vt:lpstr>
      <vt:lpstr>Slide 28</vt:lpstr>
      <vt:lpstr>Recommendations for Prescribing Aerobic Exercise to  Healthy Adults</vt:lpstr>
      <vt:lpstr>Recommendations for Prescribing Aerobic Exercise to Healthy Adults</vt:lpstr>
      <vt:lpstr>Recommendations for Prescribing Aerobic Exercise to Healthy Adults</vt:lpstr>
      <vt:lpstr>Recommendations for Prescribing Aerobic Exercise to Healthy Adults</vt:lpstr>
      <vt:lpstr>Special Considerations</vt:lpstr>
      <vt:lpstr>Prescribing Aerobic Exercise to   Healthy Older Adults</vt:lpstr>
      <vt:lpstr>Long Term Benefits of Exercise</vt:lpstr>
      <vt:lpstr>Recommendations for Prescribing Exercise to Healthy Older Adults</vt:lpstr>
      <vt:lpstr>Recommendations for Prescribing Aerobic Exercise to Healthy Older Adults</vt:lpstr>
      <vt:lpstr>Recommendations for Prescribing Aerobic Exercise to Healthy Older Adults</vt:lpstr>
      <vt:lpstr>Recommendations for Prescribing Aerobic Exercise to Healthy Older Adults</vt:lpstr>
      <vt:lpstr>Recommendations for Prescribing Aerobic Exercise to Healthy Older Adults</vt:lpstr>
      <vt:lpstr>Recommendations for Prescribing Aerobic Exercise to Healthy Older Adults</vt:lpstr>
      <vt:lpstr>Recommendations for Prescribing Aerobic Exercise to Healthy Older Adults</vt:lpstr>
      <vt:lpstr>Special Precautions for Healthy Older Adults</vt:lpstr>
      <vt:lpstr>Special Precautions for Healthy Older Adults</vt:lpstr>
      <vt:lpstr>Further Reading</vt:lpstr>
      <vt:lpstr>Some Practical Examples of  Aerobic Exercise</vt:lpstr>
      <vt:lpstr>End of Presentation</vt:lpstr>
      <vt:lpstr>Questions and Answers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Exercise Prescription Certificate Course (Session 2 - Principles and Frameworks for Exercise Prescription)</dc:title>
  <dc:subject>Health care professionals Continuous Medical Education Course Materials</dc:subject>
  <dc:creator>Department of Health, HKSARG</dc:creator>
  <cp:keywords>Exercise Prescription Certificate Course (Session 2 - Principles and Frameworks for Exercise Prescription); Department of Health, HKSARG; Exercise Prescription Department of Health, HKSARG</cp:keywords>
  <cp:lastModifiedBy>psohp11</cp:lastModifiedBy>
  <cp:revision>401</cp:revision>
  <dcterms:created xsi:type="dcterms:W3CDTF">2012-06-27T01:23:52Z</dcterms:created>
  <dcterms:modified xsi:type="dcterms:W3CDTF">2014-08-26T08:55:27Z</dcterms:modified>
</cp:coreProperties>
</file>